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097280"/>
            <a:ext cx="10058400" cy="10972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72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10058400" cy="7315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600" b="0">
                <a:solidFill>
                  <a:srgbClr val="FFFFFF"/>
                </a:solidFill>
                <a:latin typeface="Helvetica Neue"/>
              </a:defRPr>
            </a:pPr>
            <a:r>
              <a:t>Plan epic multi-stop sports road trips</a:t>
            </a:r>
            <a:br/>
            <a:r>
              <a:t>across every major league.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65760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280160" y="4114800"/>
            <a:ext cx="137160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7 Sports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926080" y="4114800"/>
            <a:ext cx="137160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150+ Stadiums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0" y="4114800"/>
            <a:ext cx="137160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Smart Routing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4114800"/>
            <a:ext cx="137160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Group Polls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863840" y="4114800"/>
            <a:ext cx="137160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Stadium Tracking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509760" y="4114800"/>
            <a:ext cx="137160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PDF Export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754880" y="4846320"/>
            <a:ext cx="2651760" cy="16459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FF6B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0">
                <a:solidFill>
                  <a:srgbClr val="666677"/>
                </a:solidFill>
                <a:latin typeface="Helvetica Neue"/>
              </a:defRPr>
            </a:pPr>
            <a:r>
              <a:t>[ App Screenshot Here 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1/12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EXPORT &amp; SHARE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Take your trip plan anywhere.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AAAABB"/>
                </a:solidFill>
                <a:latin typeface="Helvetica Neue"/>
              </a:defRPr>
            </a:pPr>
            <a:r>
              <a:t>Magazine-quality PDFs. Social-ready share cards. One-tap sharing to any platform.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560320"/>
            <a:ext cx="5212080" cy="3657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69748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6B35"/>
                </a:solidFill>
                <a:latin typeface="Helvetica Neue"/>
              </a:defRPr>
            </a:pPr>
            <a:r>
              <a:t>PDF Itinerary Export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320040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Cover page with hero route map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56616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Day-by-day pages with game details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393192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Sport-specific accent colors per section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29768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City maps with stadium locations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466344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Team logos and stadium photos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502920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Nearby restaurants and attractions (POI)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539496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EV charging stops with charger types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5840" y="5760720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✓  Clean typography with page numbers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2560320"/>
            <a:ext cx="5212080" cy="3657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0" y="269748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B347"/>
                </a:solidFill>
                <a:latin typeface="Helvetica Neue"/>
              </a:defRPr>
            </a:pPr>
            <a:r>
              <a:t>Social Share Cards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0" y="3200400"/>
            <a:ext cx="4846320" cy="777240"/>
          </a:xfrm>
          <a:prstGeom prst="roundRect">
            <a:avLst/>
          </a:prstGeom>
          <a:solidFill>
            <a:srgbClr val="181A28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83680" y="324612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6B35"/>
                </a:solidFill>
                <a:latin typeface="Helvetica Neue"/>
              </a:defRPr>
            </a:pPr>
            <a:r>
              <a:t>Trip Card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3547872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Route map, cities, games, dates — shareable trip summary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00800" y="4206240"/>
            <a:ext cx="4846320" cy="777240"/>
          </a:xfrm>
          <a:prstGeom prst="roundRect">
            <a:avLst/>
          </a:prstGeom>
          <a:solidFill>
            <a:srgbClr val="181A28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583680" y="425196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B347"/>
                </a:solidFill>
                <a:latin typeface="Helvetica Neue"/>
              </a:defRPr>
            </a:pPr>
            <a:r>
              <a:t>Progress Card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4553712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Stadium count, league progress, visited map — like Spotify Wrapped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400800" y="5212080"/>
            <a:ext cx="4846320" cy="777240"/>
          </a:xfrm>
          <a:prstGeom prst="roundRect">
            <a:avLst/>
          </a:prstGeom>
          <a:solidFill>
            <a:srgbClr val="181A28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583680" y="525780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4ECDC4"/>
                </a:solidFill>
                <a:latin typeface="Helvetica Neue"/>
              </a:defRPr>
            </a:pPr>
            <a:r>
              <a:t>Achievement Card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80" y="5559552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Badge spotlight with earned date — milestone celebration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92240" y="54864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Share to: iMessage • Instagram • Twitter • Facebook • Email • Save to Photos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10/12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YOUR TRIP, YOUR WAY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Every preference. Every toggle. Your call.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3383280" cy="192024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24028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Leisure Level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51460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Packed • Moderate • Relaxed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80360"/>
            <a:ext cx="3017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Packed = max games, minimal rest. Relaxed = 2.5 rest days/week, fewer games, more time to explore.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480559" y="2103120"/>
            <a:ext cx="3383280" cy="192024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663439" y="224028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Route Preference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63439" y="251460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Direct • Balanced • Scenic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3439" y="2880360"/>
            <a:ext cx="3017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Optimize for speed, a mix, or the scenic route. Scenic weight affects route scoring.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600" y="2103120"/>
            <a:ext cx="3383280" cy="192024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0" y="224028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Region Filtering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12480" y="251460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East • Central • West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12480" y="2880360"/>
            <a:ext cx="3017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Focus your trip geographically. Or go cross-country — the optimizer handles it.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4389120"/>
            <a:ext cx="3383280" cy="192024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452628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EV Charging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480060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On / Off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5166360"/>
            <a:ext cx="3017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Add charging stops along each driving segment. Shows charger type, location, and estimated charge time.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480559" y="4389120"/>
            <a:ext cx="3383280" cy="192024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663439" y="452628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Must-Stop Cities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63439" y="480060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Add required waypoints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63439" y="5166360"/>
            <a:ext cx="3017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Have a friend in Denver? Add it as a must-stop. The route will include it.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229600" y="4389120"/>
            <a:ext cx="3383280" cy="192024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412480" y="452628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Repeat Cities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412480" y="4800600"/>
            <a:ext cx="3017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Allow / Disallow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12480" y="5166360"/>
            <a:ext cx="3017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Some trips loop back through a city. Toggle whether that’s OK for your route.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11/12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37160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Helvetica Neue"/>
              </a:defRPr>
            </a:pPr>
            <a:r>
              <a:t>Plan your first trip</a:t>
            </a:r>
            <a:br/>
            <a:r>
              <a:t>in under 2 minutes.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017520"/>
            <a:ext cx="210312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3383280"/>
            <a:ext cx="10058400" cy="640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4000" b="1">
                <a:solidFill>
                  <a:srgbClr val="FF6B35"/>
                </a:solidFill>
                <a:latin typeface="Helvetica Neue"/>
              </a:defRPr>
            </a:pPr>
            <a:r>
              <a:t>SportsTime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7 Sports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304288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150+ Stadiums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77056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Smart Routes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49824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Group Polls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022592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Bucket List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595360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PDF Export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168128" y="4297680"/>
            <a:ext cx="1325880" cy="3657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Share Cards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97680" y="5029200"/>
            <a:ext cx="3474720" cy="10972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FF6B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0">
                <a:solidFill>
                  <a:srgbClr val="666677"/>
                </a:solidFill>
                <a:latin typeface="Helvetica Neue"/>
              </a:defRPr>
            </a:pPr>
            <a:r>
              <a:t>[ App Store Badge Here 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63093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77"/>
                </a:solidFill>
                <a:latin typeface="Helvetica Neue"/>
              </a:defRPr>
            </a:pPr>
            <a:r>
              <a:t>Available on the App Store  |  iOS 26+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12/12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AT A GLANCE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Everything you need to plan a sports road trip.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AAAABB"/>
                </a:solidFill>
                <a:latin typeface="Helvetica Neue"/>
              </a:defRPr>
            </a:pPr>
            <a:r>
              <a:t>One app replaces 5+ tools. Here’s what’s inside.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65176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7889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7 Sports Leagues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15468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MLB, NBA, NHL, NFL, MLS, WNBA, NWSL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566160" y="265176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749040" y="27889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Smart Route Planning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49040" y="315468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TSP optimizer finds your best multi-stop route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0" y="265176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583680" y="27889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Day-by-Day Itinerary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315468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Games, travel, driving times, EV charging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235440" y="265176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418320" y="278892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4 Planning Modes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18320" y="315468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Date range, game first, follow team, team first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" y="457200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4400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9B59B6"/>
                </a:solidFill>
                <a:latin typeface="Helvetica Neue"/>
              </a:defRPr>
            </a:pPr>
            <a:r>
              <a:t>Stadium Bucket List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507492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Track visits, earn badges, share progress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566160" y="457200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749040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4ECDC4"/>
                </a:solidFill>
                <a:latin typeface="Helvetica Neue"/>
              </a:defRPr>
            </a:pPr>
            <a:r>
              <a:t>Group Trip Polls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49040" y="507492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Friends vote on trip options via share code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400800" y="457200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583680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Trip Quality Scores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80" y="507492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A+ to F grades on games, route, leisure, fit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235440" y="4572000"/>
            <a:ext cx="2560320" cy="155448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418320" y="470916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PDF Export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418320" y="5074920"/>
            <a:ext cx="21945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Magazine-style itinerary with maps and photos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2/12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TRIP PLANNING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From idea to itinerary in under 2 minutes.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AAAABB"/>
                </a:solidFill>
                <a:latin typeface="Helvetica Neue"/>
              </a:defRPr>
            </a:pPr>
            <a:r>
              <a:t>Pick your style. We handle the rest.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560320"/>
            <a:ext cx="2560320" cy="3657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2560320"/>
            <a:ext cx="73152" cy="365760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FF6B35"/>
                </a:solidFill>
                <a:latin typeface="Helvetica Neue"/>
              </a:defRPr>
            </a:pPr>
            <a:r>
              <a:t>Date Range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20040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Pick start and end dates.</a:t>
            </a:r>
            <a:br/>
            <a:r>
              <a:t>We find the best games</a:t>
            </a:r>
            <a:br/>
            <a:r>
              <a:t>and optimize the route.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4846320"/>
            <a:ext cx="219456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50292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Best for: open-ended trips</a:t>
            </a:r>
            <a:br/>
            <a:r>
              <a:t>where dates are fixed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566160" y="2560320"/>
            <a:ext cx="2560320" cy="3657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3566160" y="2560320"/>
            <a:ext cx="73152" cy="365760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840480" y="274320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FFB347"/>
                </a:solidFill>
                <a:latin typeface="Helvetica Neue"/>
              </a:defRPr>
            </a:pPr>
            <a:r>
              <a:t>Game First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40480" y="320040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Pick specific games.</a:t>
            </a:r>
            <a:br/>
            <a:r>
              <a:t>We build a trip window</a:t>
            </a:r>
            <a:br/>
            <a:r>
              <a:t>around your must-sees.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749040" y="4846320"/>
            <a:ext cx="219456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840480" y="50292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Best for: fans targeting</a:t>
            </a:r>
            <a:br/>
            <a:r>
              <a:t>specific matchups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0" y="2560320"/>
            <a:ext cx="2560320" cy="3657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0" y="2560320"/>
            <a:ext cx="73152" cy="365760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75120" y="274320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4ECDC4"/>
                </a:solidFill>
                <a:latin typeface="Helvetica Neue"/>
              </a:defRPr>
            </a:pPr>
            <a:r>
              <a:t>Follow Team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75120" y="320040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Pick one team.</a:t>
            </a:r>
            <a:br/>
            <a:r>
              <a:t>We map their home schedule</a:t>
            </a:r>
            <a:br/>
            <a:r>
              <a:t>and plan your road trip.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583680" y="4846320"/>
            <a:ext cx="219456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675120" y="50292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Best for: die-hard fans</a:t>
            </a:r>
            <a:br/>
            <a:r>
              <a:t>following their team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235440" y="2560320"/>
            <a:ext cx="2560320" cy="36576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9235440" y="2560320"/>
            <a:ext cx="73152" cy="36576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509760" y="2743200"/>
            <a:ext cx="21031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000" b="1">
                <a:solidFill>
                  <a:srgbClr val="FFFFFF"/>
                </a:solidFill>
                <a:latin typeface="Helvetica Neue"/>
              </a:defRPr>
            </a:pPr>
            <a:r>
              <a:t>Team First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509760" y="320040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Pick multiple teams.</a:t>
            </a:r>
            <a:br/>
            <a:r>
              <a:t>We find the best windows</a:t>
            </a:r>
            <a:br/>
            <a:r>
              <a:t>to visit each home stadium.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418320" y="4846320"/>
            <a:ext cx="2194560" cy="12700"/>
          </a:xfrm>
          <a:prstGeom prst="roundRect">
            <a:avLst/>
          </a:prstGeom>
          <a:solidFill>
            <a:srgbClr val="3336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509760" y="50292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Best for: bucket listers</a:t>
            </a:r>
            <a:br/>
            <a:r>
              <a:t>hitting several stadiums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3/12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THE PLANNING FLOW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5 steps. 2 minutes. Done.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2103120"/>
            <a:ext cx="2057400" cy="4114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143000" y="2286000"/>
            <a:ext cx="640080" cy="6400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Helvetica Neue"/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10896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Choose Mode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47472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FF6B35"/>
                </a:solidFill>
                <a:latin typeface="Helvetica Neue"/>
              </a:defRPr>
            </a:pPr>
            <a:r>
              <a:t>What kind of trip?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931920"/>
            <a:ext cx="1874519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Date Range, Game First,</a:t>
            </a:r>
            <a:br/>
            <a:r>
              <a:t>Follow Team, or</a:t>
            </a:r>
            <a:br/>
            <a:r>
              <a:t>Team First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4600" y="3108960"/>
            <a:ext cx="2743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88920" y="2103120"/>
            <a:ext cx="2057400" cy="4114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3474720" y="2286000"/>
            <a:ext cx="640080" cy="6400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Helvetica Neue"/>
              </a:defRPr>
            </a:pPr>
            <a: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80360" y="310896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Set Dates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0360" y="347472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FF6B35"/>
                </a:solidFill>
                <a:latin typeface="Helvetica Neue"/>
              </a:defRPr>
            </a:pPr>
            <a:r>
              <a:t>When are you going?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3931920"/>
            <a:ext cx="1874519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Pick your travel window.</a:t>
            </a:r>
            <a:br/>
            <a:r>
              <a:t>Game First auto-detects</a:t>
            </a:r>
            <a:br/>
            <a:r>
              <a:t>the best dates.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108960"/>
            <a:ext cx="2743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20640" y="2103120"/>
            <a:ext cx="2057400" cy="4114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806440" y="2286000"/>
            <a:ext cx="640080" cy="6400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Helvetica Neue"/>
              </a:defRPr>
            </a:pPr>
            <a: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2080" y="310896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Pick Sports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12080" y="347472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FF6B35"/>
                </a:solidFill>
                <a:latin typeface="Helvetica Neue"/>
              </a:defRPr>
            </a:pPr>
            <a:r>
              <a:t>What do you want to see?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12080" y="3931920"/>
            <a:ext cx="1874519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Select from 7 leagues.</a:t>
            </a:r>
            <a:br/>
            <a:r>
              <a:t>Grayed out if no games</a:t>
            </a:r>
            <a:br/>
            <a:r>
              <a:t>in your date range.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3108960"/>
            <a:ext cx="2743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452359" y="2103120"/>
            <a:ext cx="2057400" cy="4114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8138159" y="2286000"/>
            <a:ext cx="640080" cy="6400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Helvetica Neue"/>
              </a:defRPr>
            </a:pPr>
            <a:r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543799" y="310896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Customize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43799" y="347472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FF6B35"/>
                </a:solidFill>
                <a:latin typeface="Helvetica Neue"/>
              </a:defRPr>
            </a:pPr>
            <a:r>
              <a:t>How do you want to travel?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43799" y="3931920"/>
            <a:ext cx="1874519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Regions, route style,</a:t>
            </a:r>
            <a:br/>
            <a:r>
              <a:t>leisure level, EV charging,</a:t>
            </a:r>
            <a:br/>
            <a:r>
              <a:t>must-stop cities.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509759" y="3108960"/>
            <a:ext cx="27432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784080" y="2103120"/>
            <a:ext cx="2057400" cy="4114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10469880" y="2286000"/>
            <a:ext cx="640080" cy="64008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Helvetica Neue"/>
              </a:defRPr>
            </a:pPr>
            <a: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75520" y="310896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Get Results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875520" y="3474720"/>
            <a:ext cx="187451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FF6B35"/>
                </a:solidFill>
                <a:latin typeface="Helvetica Neue"/>
              </a:defRPr>
            </a:pPr>
            <a:r>
              <a:t>Here are your trips.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875520" y="3931920"/>
            <a:ext cx="1874519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Multiple ranked options.</a:t>
            </a:r>
            <a:br/>
            <a:r>
              <a:t>Sort by games, cities,</a:t>
            </a:r>
            <a:br/>
            <a:r>
              <a:t>miles, or efficiency.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4/12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ROUTE OPTIMIZATION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Your route, mathematically optimized.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AAAABB"/>
                </a:solidFill>
                <a:latin typeface="Helvetica Neue"/>
              </a:defRPr>
            </a:pPr>
            <a:r>
              <a:t>Not just directions — a Traveling Salesman solver finds the shortest path through your games.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926080"/>
            <a:ext cx="73152" cy="7315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92608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Exact solver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32004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For trips with &lt;8 stops, we compute the optimal route. Not approximate — provably shortest.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3840480"/>
            <a:ext cx="73152" cy="73152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84048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Heuristic optimizer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1148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For larger trips, nearest-neighbor with 2-opt improvement. Near-optimal in milliseconds.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754880"/>
            <a:ext cx="73152" cy="73152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475488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Conflict detection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50292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Same-day games in different cities? We flag it and show route options for each choice.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5669280"/>
            <a:ext cx="73152" cy="73152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05840" y="5669280"/>
            <a:ext cx="4572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EV charging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5840" y="5943600"/>
            <a:ext cx="4572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Electric vehicle? We add charging stops along each segment with charger types and estimated times.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17920" y="2743200"/>
            <a:ext cx="5303520" cy="347472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FF6B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0">
                <a:solidFill>
                  <a:srgbClr val="666677"/>
                </a:solidFill>
                <a:latin typeface="Helvetica Neue"/>
              </a:defRPr>
            </a:pPr>
            <a:r>
              <a:t>[ Route Map Screenshot ]</a:t>
            </a:r>
            <a:br/>
            <a:r>
              <a:t>Golden polylines • Stop markers • 4-6 cities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5/12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DAY-BY-DAY ITINERARY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Every detail, every day, every mile.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01168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Day 1 — Boston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377440"/>
            <a:ext cx="5029200" cy="594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2377440"/>
            <a:ext cx="54864" cy="59436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2404872"/>
            <a:ext cx="3200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NYY @ BOS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679192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7:10 PM • Fenway Park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46320" y="2514600"/>
            <a:ext cx="640080" cy="27432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1">
                <a:solidFill>
                  <a:srgbClr val="FFFFFF"/>
                </a:solidFill>
                <a:latin typeface="Helvetica Neue"/>
              </a:defRPr>
            </a:pPr>
            <a:r>
              <a:t>MLB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3063240"/>
            <a:ext cx="5029200" cy="822960"/>
          </a:xfrm>
          <a:prstGeom prst="roundRect">
            <a:avLst/>
          </a:prstGeom>
          <a:solidFill>
            <a:srgbClr val="181A28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80160" y="310896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🚗  Boston → New York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0160" y="3383280"/>
            <a:ext cx="4114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215 mi • 3h 45m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160" y="3611880"/>
            <a:ext cx="4114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4ECDC4"/>
                </a:solidFill>
                <a:latin typeface="Helvetica Neue"/>
              </a:defRPr>
            </a:pPr>
            <a:r>
              <a:t>⚡ 2 EV chargers along route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397764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Day 2 — New York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343400"/>
            <a:ext cx="5029200" cy="594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731520" y="4343400"/>
            <a:ext cx="54864" cy="594360"/>
          </a:xfrm>
          <a:prstGeom prst="roundRect">
            <a:avLst/>
          </a:prstGeom>
          <a:solidFill>
            <a:srgbClr val="F584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4370832"/>
            <a:ext cx="3200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BKN vs NYK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4645152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7:30 PM • Madison Square Garden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846320" y="4480560"/>
            <a:ext cx="640080" cy="274320"/>
          </a:xfrm>
          <a:prstGeom prst="roundRect">
            <a:avLst/>
          </a:prstGeom>
          <a:solidFill>
            <a:srgbClr val="F584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1">
                <a:solidFill>
                  <a:srgbClr val="FFFFFF"/>
                </a:solidFill>
                <a:latin typeface="Helvetica Neue"/>
              </a:defRPr>
            </a:pPr>
            <a:r>
              <a:t>NBA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02920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Day 3 — New York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1520" y="5394960"/>
            <a:ext cx="5029200" cy="594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31520" y="5394960"/>
            <a:ext cx="54864" cy="594360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4400" y="5422392"/>
            <a:ext cx="3200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NJD vs NYR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400" y="5696712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7:00 PM • Madison Square Garden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846320" y="5532120"/>
            <a:ext cx="640080" cy="274320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1">
                <a:solidFill>
                  <a:srgbClr val="FFFFFF"/>
                </a:solidFill>
                <a:latin typeface="Helvetica Neue"/>
              </a:defRPr>
            </a:pPr>
            <a:r>
              <a:t>NHL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31520" y="6080760"/>
            <a:ext cx="5029200" cy="822960"/>
          </a:xfrm>
          <a:prstGeom prst="roundRect">
            <a:avLst/>
          </a:prstGeom>
          <a:solidFill>
            <a:srgbClr val="181A28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280160" y="612648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🚗  New York → Philadelphia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80160" y="6400800"/>
            <a:ext cx="4114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66677"/>
                </a:solidFill>
                <a:latin typeface="Helvetica Neue"/>
              </a:defRPr>
            </a:pPr>
            <a:r>
              <a:t>95 mi • 1h 50m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699516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Day 4 — Philadelphia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31520" y="7360920"/>
            <a:ext cx="5029200" cy="59436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731520" y="7360920"/>
            <a:ext cx="54864" cy="59436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14400" y="7388352"/>
            <a:ext cx="3200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ATL @ PHI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14400" y="7662672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7:05 PM • Citizens Bank Park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4846320" y="7498080"/>
            <a:ext cx="640080" cy="27432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900" b="1">
                <a:solidFill>
                  <a:srgbClr val="FFFFFF"/>
                </a:solidFill>
                <a:latin typeface="Helvetica Neue"/>
              </a:defRPr>
            </a:pPr>
            <a:r>
              <a:t>MLB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400800" y="2011680"/>
            <a:ext cx="54864" cy="5486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675120" y="201168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6B35"/>
                </a:solidFill>
                <a:latin typeface="Helvetica Neue"/>
              </a:defRPr>
            </a:pPr>
            <a:r>
              <a:t>Game Cards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675120" y="2267712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Team matchups with sport color bars,</a:t>
            </a:r>
            <a:br/>
            <a:r>
              <a:t>stadium names, game times, broadcast info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400800" y="2788920"/>
            <a:ext cx="54864" cy="54864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675120" y="278892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B347"/>
                </a:solidFill>
                <a:latin typeface="Helvetica Neue"/>
              </a:defRPr>
            </a:pPr>
            <a:r>
              <a:t>Travel Segments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75120" y="3044952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Driving distance and time between cities.</a:t>
            </a:r>
            <a:br/>
            <a:r>
              <a:t>Car icon with route direction.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400800" y="3566160"/>
            <a:ext cx="54864" cy="54864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675120" y="356616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ECDC4"/>
                </a:solidFill>
                <a:latin typeface="Helvetica Neue"/>
              </a:defRPr>
            </a:pPr>
            <a:r>
              <a:t>EV Charging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75120" y="3822192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Expandable charger list with type badges</a:t>
            </a:r>
            <a:br/>
            <a:r>
              <a:t>(Supercharger, DC Fast, Level 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400800" y="4343400"/>
            <a:ext cx="54864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675120" y="434340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Helvetica Neue"/>
              </a:defRPr>
            </a:pPr>
            <a:r>
              <a:t>Trip Score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675120" y="4599432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Letter grade (A+) with sub-scores:</a:t>
            </a:r>
            <a:br/>
            <a:r>
              <a:t>games, route, leisure, preferences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400800" y="5120640"/>
            <a:ext cx="54864" cy="54864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675120" y="512064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6B35"/>
                </a:solidFill>
                <a:latin typeface="Helvetica Neue"/>
              </a:defRPr>
            </a:pPr>
            <a:r>
              <a:t>Stats Row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75120" y="5376672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Cities • Games • Miles • Hours</a:t>
            </a:r>
            <a:br/>
            <a:r>
              <a:t>at a glance with icon pills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400800" y="5897880"/>
            <a:ext cx="54864" cy="54864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675120" y="589788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B347"/>
                </a:solidFill>
                <a:latin typeface="Helvetica Neue"/>
              </a:defRPr>
            </a:pPr>
            <a:r>
              <a:t>Conflict Alerts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675120" y="6153912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AAAABB"/>
                </a:solidFill>
                <a:latin typeface="Helvetica Neue"/>
              </a:defRPr>
            </a:pPr>
            <a:r>
              <a:t>Same-day games in different cities?</a:t>
            </a:r>
            <a:br/>
            <a:r>
              <a:t>Route option cards let you choose.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6/12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7 SPORTS. ONE APP.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Every major league. Every stadium. Every game.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2057400"/>
            <a:ext cx="10789920" cy="548640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731520" y="2103120"/>
            <a:ext cx="73152" cy="45720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005840" y="2148840"/>
            <a:ext cx="731520" cy="365760"/>
          </a:xfrm>
          <a:prstGeom prst="roundRect">
            <a:avLst/>
          </a:prstGeom>
          <a:solidFill>
            <a:srgbClr val="E319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MLB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14884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Major League Baseball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3600" y="21488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30 teams • 30 stadiums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0" y="214884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Mar–Oct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2743200"/>
            <a:ext cx="73152" cy="457200"/>
          </a:xfrm>
          <a:prstGeom prst="roundRect">
            <a:avLst/>
          </a:prstGeom>
          <a:solidFill>
            <a:srgbClr val="F584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1005840" y="2788920"/>
            <a:ext cx="731520" cy="365760"/>
          </a:xfrm>
          <a:prstGeom prst="roundRect">
            <a:avLst/>
          </a:prstGeom>
          <a:solidFill>
            <a:srgbClr val="F584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NBA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1680" y="278892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National Basketball Association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27889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30 teams • 30 arenas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0" y="278892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Oct–Jun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3337559"/>
            <a:ext cx="10789920" cy="548640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731520" y="3383279"/>
            <a:ext cx="73152" cy="457200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1005840" y="3428999"/>
            <a:ext cx="731520" cy="365760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NHL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11680" y="3428999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National Hockey League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3428999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32 teams • 32 arenas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4000" y="3428999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Oct–Jun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1520" y="4023359"/>
            <a:ext cx="73152" cy="457200"/>
          </a:xfrm>
          <a:prstGeom prst="roundRect">
            <a:avLst/>
          </a:prstGeom>
          <a:solidFill>
            <a:srgbClr val="8B6E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1005840" y="4069079"/>
            <a:ext cx="731520" cy="365760"/>
          </a:xfrm>
          <a:prstGeom prst="roundRect">
            <a:avLst/>
          </a:prstGeom>
          <a:solidFill>
            <a:srgbClr val="8B6E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NFL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1680" y="4069079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National Football League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43600" y="4069079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32 teams • 32 stadiums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44000" y="4069079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Sep–Feb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0080" y="4617720"/>
            <a:ext cx="10789920" cy="548640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731520" y="4663440"/>
            <a:ext cx="73152" cy="457200"/>
          </a:xfrm>
          <a:prstGeom prst="roundRect">
            <a:avLst/>
          </a:prstGeom>
          <a:solidFill>
            <a:srgbClr val="80B21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1005840" y="4709160"/>
            <a:ext cx="731520" cy="365760"/>
          </a:xfrm>
          <a:prstGeom prst="roundRect">
            <a:avLst/>
          </a:prstGeom>
          <a:solidFill>
            <a:srgbClr val="80B21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MLS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011680" y="470916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Major League Soccer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43600" y="470916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29 teams • 29 stadiums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144000" y="470916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Feb–Dec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31520" y="5303520"/>
            <a:ext cx="73152" cy="457200"/>
          </a:xfrm>
          <a:prstGeom prst="roundRect">
            <a:avLst/>
          </a:prstGeom>
          <a:solidFill>
            <a:srgbClr val="BF2F3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1005840" y="5349240"/>
            <a:ext cx="731520" cy="365760"/>
          </a:xfrm>
          <a:prstGeom prst="roundRect">
            <a:avLst/>
          </a:prstGeom>
          <a:solidFill>
            <a:srgbClr val="BF2F3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WNBA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11680" y="534924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Women’s National Basketball Assoc.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43600" y="53492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12 teams • 12 arenas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144000" y="5349240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May–Oct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40080" y="5897879"/>
            <a:ext cx="10789920" cy="548640"/>
          </a:xfrm>
          <a:prstGeom prst="roundRect">
            <a:avLst/>
          </a:prstGeom>
          <a:solidFill>
            <a:srgbClr val="14162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731520" y="5943599"/>
            <a:ext cx="73152" cy="457200"/>
          </a:xfrm>
          <a:prstGeom prst="roundRect">
            <a:avLst/>
          </a:prstGeom>
          <a:solidFill>
            <a:srgbClr val="0D5C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1005840" y="5989319"/>
            <a:ext cx="731520" cy="365760"/>
          </a:xfrm>
          <a:prstGeom prst="roundRect">
            <a:avLst/>
          </a:prstGeom>
          <a:solidFill>
            <a:srgbClr val="0D5C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NWSL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11680" y="5989319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Helvetica Neue"/>
              </a:defRPr>
            </a:pPr>
            <a:r>
              <a:t>National Women’s Soccer League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943600" y="5989319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AAAABB"/>
                </a:solidFill>
                <a:latin typeface="Helvetica Neue"/>
              </a:defRPr>
            </a:pPr>
            <a:r>
              <a:t>12 teams • 12 stadiums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44000" y="5989319"/>
            <a:ext cx="1828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66677"/>
                </a:solidFill>
                <a:latin typeface="Helvetica Neue"/>
              </a:defRPr>
            </a:pPr>
            <a:r>
              <a:t>Mar–Nov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731520" y="6126480"/>
            <a:ext cx="10698480" cy="457200"/>
          </a:xfrm>
          <a:prstGeom prst="roundRect">
            <a:avLst/>
          </a:prstGeom>
          <a:solidFill>
            <a:srgbClr val="1A1508"/>
          </a:solidFill>
          <a:ln w="12700">
            <a:solidFill>
              <a:srgbClr val="3D2E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731520" y="6263640"/>
            <a:ext cx="10698480" cy="411480"/>
          </a:xfrm>
          <a:prstGeom prst="roundRect">
            <a:avLst/>
          </a:prstGeom>
          <a:solidFill>
            <a:srgbClr val="1A1508"/>
          </a:solidFill>
          <a:ln w="12700">
            <a:solidFill>
              <a:srgbClr val="3D2E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0">
                <a:solidFill>
                  <a:srgbClr val="FFB347"/>
                </a:solidFill>
                <a:latin typeface="Helvetica Neue"/>
              </a:defRPr>
            </a:pPr>
            <a:r>
              <a:t>Mix and match sports on a single trip. See an MLB game Tuesday, NBA game Thursday, NHL game Saturday.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7/12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STADIUM BUCKET LIST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Track every stadium. Earn every badge.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AAAABB"/>
                </a:solidFill>
                <a:latin typeface="Helvetica Neue"/>
              </a:defRPr>
            </a:pPr>
            <a:r>
              <a:t>The gamification layer that keeps fans coming back.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5603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📊  Progress Rings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346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Per-league circular progress showing visited vs. total stadiums. Tap a sport to filter everything.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383279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🗺  Stadium Map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657599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Interactive US map with green dots (visited) and gray dots (remaining). Tap any stadium for details.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420624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🏆  Achievement Badges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48056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Earn badges for milestones: First Stadium, 10 Stadiums, complete a division, complete a league. Gold rings on earned badges.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02920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📱  Social Share Cards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3035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Auto-generated progress cards and achievement spotlights for Instagram, Twitter, and iMessage.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85216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FFFFFF"/>
                </a:solidFill>
                <a:latin typeface="Helvetica Neue"/>
              </a:defRPr>
            </a:pPr>
            <a:r>
              <a:t>📸  Photo Import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612648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AAAABB"/>
                </a:solidFill>
                <a:latin typeface="Helvetica Neue"/>
              </a:defRPr>
            </a:pPr>
            <a:r>
              <a:t>Import photos from your camera roll. We detect the stadium and log the visit automatically.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0" y="237744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B347"/>
                </a:solidFill>
                <a:latin typeface="Helvetica Neue"/>
              </a:defRPr>
            </a:pPr>
            <a:r>
              <a:t>Example Achievements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858000" y="2834640"/>
            <a:ext cx="4572000" cy="4572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058400" y="2880360"/>
            <a:ext cx="1188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4ECDC4"/>
                </a:solidFill>
                <a:latin typeface="Helvetica Neue"/>
              </a:defRPr>
            </a:pPr>
            <a:r>
              <a:t>✓ Earned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40880" y="2862072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ECDC4"/>
                </a:solidFill>
                <a:latin typeface="Helvetica Neue"/>
              </a:defRPr>
            </a:pPr>
            <a:r>
              <a:t>First Stadium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40880" y="3081528"/>
            <a:ext cx="27432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Visit your first stadium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858000" y="3429000"/>
            <a:ext cx="4572000" cy="4572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58400" y="3474720"/>
            <a:ext cx="1188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3/5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40880" y="3456432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6B35"/>
                </a:solidFill>
                <a:latin typeface="Helvetica Neue"/>
              </a:defRPr>
            </a:pPr>
            <a:r>
              <a:t>Starting Lineup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040880" y="3675888"/>
            <a:ext cx="27432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Visit 5 stadiums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858000" y="4023360"/>
            <a:ext cx="4572000" cy="4572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058400" y="4069080"/>
            <a:ext cx="1188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2/5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40880" y="4050792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B347"/>
                </a:solidFill>
                <a:latin typeface="Helvetica Neue"/>
              </a:defRPr>
            </a:pPr>
            <a:r>
              <a:t>NL West Conqueror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40880" y="4270248"/>
            <a:ext cx="27432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Visit all NL West parks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858000" y="4617720"/>
            <a:ext cx="4572000" cy="4572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0058400" y="4663440"/>
            <a:ext cx="1188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4ECDC4"/>
                </a:solidFill>
                <a:latin typeface="Helvetica Neue"/>
              </a:defRPr>
            </a:pPr>
            <a:r>
              <a:t>✓ Earned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40880" y="4645152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4ECDC4"/>
                </a:solidFill>
                <a:latin typeface="Helvetica Neue"/>
              </a:defRPr>
            </a:pPr>
            <a:r>
              <a:t>Coast to Coast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40880" y="4864608"/>
            <a:ext cx="27432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Visit stadiums in East + West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858000" y="5212080"/>
            <a:ext cx="4572000" cy="4572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0058400" y="5257800"/>
            <a:ext cx="1188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12/100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40880" y="5239512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Helvetica Neue"/>
              </a:defRPr>
            </a:pPr>
            <a:r>
              <a:t>Century Club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040880" y="5458968"/>
            <a:ext cx="27432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Visit 100 stadiums total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858000" y="5806440"/>
            <a:ext cx="4572000" cy="4572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10058400" y="5852160"/>
            <a:ext cx="11887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8/30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40880" y="5833872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E31937"/>
                </a:solidFill>
                <a:latin typeface="Helvetica Neue"/>
              </a:defRPr>
            </a:pPr>
            <a:r>
              <a:t>Grand Slam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040880" y="6053328"/>
            <a:ext cx="27432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677"/>
                </a:solidFill>
                <a:latin typeface="Helvetica Neue"/>
              </a:defRPr>
            </a:pPr>
            <a:r>
              <a:t>Complete all 30 MLB stadiums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8/12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1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6B35"/>
                </a:solidFill>
                <a:latin typeface="Helvetica Neue"/>
              </a:defRPr>
            </a:pPr>
            <a:r>
              <a:t>GROUP TRIP POLLS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914400"/>
            <a:ext cx="1371600" cy="38100"/>
          </a:xfrm>
          <a:prstGeom prst="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1371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l">
              <a:defRPr sz="2800" b="1">
                <a:solidFill>
                  <a:srgbClr val="FFFFFF"/>
                </a:solidFill>
                <a:latin typeface="Helvetica Neue"/>
              </a:defRPr>
            </a:pPr>
            <a:r>
              <a:t>Plan together. Vote together. Go together.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AAAABB"/>
                </a:solidFill>
                <a:latin typeface="Helvetica Neue"/>
              </a:defRPr>
            </a:pPr>
            <a:r>
              <a:t>No more endless group chats. Create a poll, share a code, let democracy decide.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56032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554480" y="2697480"/>
            <a:ext cx="731520" cy="457200"/>
          </a:xfrm>
          <a:prstGeom prst="roundRect">
            <a:avLst/>
          </a:prstGeom>
          <a:solidFill>
            <a:srgbClr val="FF6B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Helvetica Neue"/>
              </a:defRPr>
            </a:pPr>
            <a: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246120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6B35"/>
                </a:solidFill>
                <a:latin typeface="Helvetica Neue"/>
              </a:defRPr>
            </a:pPr>
            <a:r>
              <a:t>Create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611880"/>
            <a:ext cx="2103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Pick 2-3 trip options</a:t>
            </a:r>
            <a:br/>
            <a:r>
              <a:t>from your saved trips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0" y="3200400"/>
            <a:ext cx="36576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566160" y="256032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389120" y="2697480"/>
            <a:ext cx="731520" cy="45720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Helvetica Neue"/>
              </a:defRPr>
            </a:pPr>
            <a: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49040" y="3246120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B347"/>
                </a:solidFill>
                <a:latin typeface="Helvetica Neue"/>
              </a:defRPr>
            </a:pPr>
            <a:r>
              <a:t>Share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49040" y="3611880"/>
            <a:ext cx="2103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Get a 6-character code</a:t>
            </a:r>
            <a:br/>
            <a:r>
              <a:t>(e.g., AB3K7X)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35040" y="3200400"/>
            <a:ext cx="36576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256032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7223760" y="2697480"/>
            <a:ext cx="731520" cy="457200"/>
          </a:xfrm>
          <a:prstGeom prst="roundRect">
            <a:avLst/>
          </a:prstGeom>
          <a:solidFill>
            <a:srgbClr val="4ECD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Helvetica Neue"/>
              </a:defRPr>
            </a:pPr>
            <a: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3246120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ECDC4"/>
                </a:solidFill>
                <a:latin typeface="Helvetica Neue"/>
              </a:defRPr>
            </a:pPr>
            <a:r>
              <a:t>Vote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3611880"/>
            <a:ext cx="2103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Friends open the code</a:t>
            </a:r>
            <a:br/>
            <a:r>
              <a:t>and rank their favorites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69680" y="3200400"/>
            <a:ext cx="36576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 sz="2000" b="0">
                <a:solidFill>
                  <a:srgbClr val="666677"/>
                </a:solidFill>
                <a:latin typeface="Helvetica Neue"/>
              </a:defRPr>
            </a:pPr>
            <a:r>
              <a:t>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235440" y="2560320"/>
            <a:ext cx="24688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10058400" y="2697480"/>
            <a:ext cx="73152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>
            <a:normAutofit/>
          </a:bodyPr>
          <a:lstStyle/>
          <a:p>
            <a:pPr algn="ctr">
              <a:defRPr sz="2000" b="1">
                <a:solidFill>
                  <a:srgbClr val="0F111A"/>
                </a:solidFill>
                <a:latin typeface="Helvetica Neue"/>
              </a:defRPr>
            </a:pPr>
            <a:r>
              <a:t>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418320" y="3246120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Helvetica Neue"/>
              </a:defRPr>
            </a:pPr>
            <a:r>
              <a:t>Go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18320" y="3611880"/>
            <a:ext cx="2103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AAABB"/>
                </a:solidFill>
                <a:latin typeface="Helvetica Neue"/>
              </a:defRPr>
            </a:pPr>
            <a:r>
              <a:t>Borda count picks</a:t>
            </a:r>
            <a:br/>
            <a:r>
              <a:t>the winning trip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1520" y="4754880"/>
            <a:ext cx="10698480" cy="1828800"/>
          </a:xfrm>
          <a:prstGeom prst="roundRect">
            <a:avLst/>
          </a:prstGeom>
          <a:solidFill>
            <a:srgbClr val="1C1E2E"/>
          </a:solidFill>
          <a:ln w="12700">
            <a:solidFill>
              <a:srgbClr val="2A2D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97280" y="48463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Helvetica Neue"/>
              </a:defRPr>
            </a:pPr>
            <a:r>
              <a:t>Poll Results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52578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🏆  East Coast Classic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572000" y="5303520"/>
            <a:ext cx="54864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4572000" y="5303520"/>
            <a:ext cx="2304288" cy="228600"/>
          </a:xfrm>
          <a:prstGeom prst="roundRect">
            <a:avLst/>
          </a:prstGeom>
          <a:solidFill>
            <a:srgbClr val="FFB3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0332720" y="5257800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FFB347"/>
                </a:solidFill>
                <a:latin typeface="Helvetica Neue"/>
              </a:defRPr>
            </a:pPr>
            <a:r>
              <a:t>42%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97280" y="566928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🥈  Midwest Tour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572000" y="5715000"/>
            <a:ext cx="54864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4572000" y="5715000"/>
            <a:ext cx="1810512" cy="228600"/>
          </a:xfrm>
          <a:prstGeom prst="roundRect">
            <a:avLst/>
          </a:prstGeom>
          <a:solidFill>
            <a:srgbClr val="C0C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0332720" y="5669280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C0C0C0"/>
                </a:solidFill>
                <a:latin typeface="Helvetica Neue"/>
              </a:defRPr>
            </a:pPr>
            <a:r>
              <a:t>33%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608076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FFFFFF"/>
                </a:solidFill>
                <a:latin typeface="Helvetica Neue"/>
              </a:defRPr>
            </a:pPr>
            <a:r>
              <a:t>🥉  Southern Swing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572000" y="6126480"/>
            <a:ext cx="5486400" cy="228600"/>
          </a:xfrm>
          <a:prstGeom prst="roundRect">
            <a:avLst/>
          </a:prstGeom>
          <a:solidFill>
            <a:srgbClr val="2528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4572000" y="6126480"/>
            <a:ext cx="1371600" cy="228600"/>
          </a:xfrm>
          <a:prstGeom prst="roundRect">
            <a:avLst/>
          </a:prstGeom>
          <a:solidFill>
            <a:srgbClr val="CD7F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10332720" y="6080760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CD7F32"/>
                </a:solidFill>
                <a:latin typeface="Helvetica Neue"/>
              </a:defRPr>
            </a:pPr>
            <a:r>
              <a:t>25%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515600" y="6309360"/>
            <a:ext cx="1371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666677"/>
                </a:solidFill>
                <a:latin typeface="Helvetica Neue"/>
              </a:defRPr>
            </a:pPr>
            <a:r>
              <a:t>9/12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