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11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38100"/>
          </a:xfrm>
          <a:prstGeom prst="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371600" y="1645920"/>
            <a:ext cx="9144000" cy="9144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defRPr sz="6400" b="1">
                <a:solidFill>
                  <a:srgbClr val="FF6B35"/>
                </a:solidFill>
                <a:latin typeface="Helvetica Neue"/>
              </a:defRPr>
            </a:pPr>
            <a:r>
              <a:t>SportsTime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71600" y="2743200"/>
            <a:ext cx="9144000" cy="73152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defRPr sz="2800" b="0">
                <a:solidFill>
                  <a:srgbClr val="FFFFFF"/>
                </a:solidFill>
                <a:latin typeface="Helvetica Neue"/>
              </a:defRPr>
            </a:pPr>
            <a:r>
              <a:t>The intelligent trip planner for sports fans.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71600" y="3474720"/>
            <a:ext cx="91440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AAAABB"/>
                </a:solidFill>
                <a:latin typeface="Helvetica Neue"/>
              </a:defRPr>
            </a:pPr>
            <a:r>
              <a:t>Plan multi-stop road trips across 7 sports leagues and 150+ stadiums.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0" y="4572000"/>
            <a:ext cx="2103120" cy="38100"/>
          </a:xfrm>
          <a:prstGeom prst="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371600" y="4937760"/>
            <a:ext cx="9144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666677"/>
                </a:solidFill>
                <a:latin typeface="Helvetica Neue"/>
              </a:defRPr>
            </a:pPr>
            <a:r>
              <a:t>Seed Round  |  iOS  |  February 2026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515600" y="6309360"/>
            <a:ext cx="1371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666677"/>
                </a:solidFill>
                <a:latin typeface="Helvetica Neue"/>
              </a:defRPr>
            </a:pPr>
            <a:r>
              <a:t>1/12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11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457200"/>
            <a:ext cx="45720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6B35"/>
                </a:solidFill>
                <a:latin typeface="Helvetica Neue"/>
              </a:defRPr>
            </a:pPr>
            <a:r>
              <a:t>TECHNICAL DIFFERENTIATION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731520" y="914400"/>
            <a:ext cx="1371600" cy="38100"/>
          </a:xfrm>
          <a:prstGeom prst="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1188720"/>
            <a:ext cx="10058400" cy="13716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Helvetica Neue"/>
              </a:defRPr>
            </a:pPr>
            <a:r>
              <a:t>Deep tech moat — not a wrapper on Google Maps.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286000"/>
            <a:ext cx="73152" cy="1097280"/>
          </a:xfrm>
          <a:prstGeom prst="round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960120" y="2286000"/>
            <a:ext cx="5029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FFFF"/>
                </a:solidFill>
                <a:latin typeface="Helvetica Neue"/>
              </a:defRPr>
            </a:pPr>
            <a:r>
              <a:t>TSP Route Optimizer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60120" y="2606040"/>
            <a:ext cx="5029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Exact solver for &lt;8 stops, nearest-neighbor heuristic with 2-opt improvement for larger trips. Not available in any competitor.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400800" y="2286000"/>
            <a:ext cx="73152" cy="1097280"/>
          </a:xfrm>
          <a:prstGeom prst="roundRect">
            <a:avLst/>
          </a:prstGeom>
          <a:solidFill>
            <a:srgbClr val="FFB3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629400" y="2286000"/>
            <a:ext cx="5029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FFFF"/>
                </a:solidFill>
                <a:latin typeface="Helvetica Neue"/>
              </a:defRPr>
            </a:pPr>
            <a:r>
              <a:t>Multi-Factor Trip Scoring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629400" y="2606040"/>
            <a:ext cx="5029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Trips scored on game quality, route efficiency, leisure balance, and preference alignment. Letter-grade system (A+ to F).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31520" y="3703320"/>
            <a:ext cx="73152" cy="1097280"/>
          </a:xfrm>
          <a:prstGeom prst="roundRect">
            <a:avLst/>
          </a:prstGeom>
          <a:solidFill>
            <a:srgbClr val="4ECD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960120" y="3703320"/>
            <a:ext cx="5029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FFFF"/>
                </a:solidFill>
                <a:latin typeface="Helvetica Neue"/>
              </a:defRPr>
            </a:pPr>
            <a:r>
              <a:t>Offline-First Architecture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60120" y="4023360"/>
            <a:ext cx="5029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SwiftData + CloudKit sync. App works immediately from bundled data. Background sync keeps schedules fresh.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400800" y="3703320"/>
            <a:ext cx="73152" cy="109728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629400" y="3703320"/>
            <a:ext cx="5029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FFFF"/>
                </a:solidFill>
                <a:latin typeface="Helvetica Neue"/>
              </a:defRPr>
            </a:pPr>
            <a:r>
              <a:t>7-League Schedule Engine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629400" y="4023360"/>
            <a:ext cx="5029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Real-time game data across MLB, NBA, NHL, NFL, MLS, WNBA, NWSL. Cross-validated from multiple sources.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31520" y="5120640"/>
            <a:ext cx="73152" cy="1097280"/>
          </a:xfrm>
          <a:prstGeom prst="roundRect">
            <a:avLst/>
          </a:prstGeom>
          <a:solidFill>
            <a:srgbClr val="AAAAB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960120" y="5120640"/>
            <a:ext cx="5029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FFFF"/>
                </a:solidFill>
                <a:latin typeface="Helvetica Neue"/>
              </a:defRPr>
            </a:pPr>
            <a:r>
              <a:t>On-Device AI (Roadmap)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60120" y="5440680"/>
            <a:ext cx="5029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Apple Foundation Models for natural language trip planning. Privacy-preserving, no data leaves device.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400800" y="5120640"/>
            <a:ext cx="73152" cy="1097280"/>
          </a:xfrm>
          <a:prstGeom prst="round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629400" y="5120640"/>
            <a:ext cx="5029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FFFF"/>
                </a:solidFill>
                <a:latin typeface="Helvetica Neue"/>
              </a:defRPr>
            </a:pPr>
            <a:r>
              <a:t>Conflict Detection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29400" y="5440680"/>
            <a:ext cx="5029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Automatic detection of same-day games in different cities. Route option cards let users choose between conflicts.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515600" y="6309360"/>
            <a:ext cx="1371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666677"/>
                </a:solidFill>
                <a:latin typeface="Helvetica Neue"/>
              </a:defRPr>
            </a:pPr>
            <a:r>
              <a:t>10/12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11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457200"/>
            <a:ext cx="2743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6B35"/>
                </a:solidFill>
                <a:latin typeface="Helvetica Neue"/>
              </a:defRPr>
            </a:pPr>
            <a:r>
              <a:t>ROADMAP</a:t>
            </a:r>
          </a:p>
        </p:txBody>
      </p:sp>
      <p:sp>
        <p:nvSpPr>
          <p:cNvPr id="3" name="Rectangle 2"/>
          <p:cNvSpPr/>
          <p:nvPr/>
        </p:nvSpPr>
        <p:spPr>
          <a:xfrm>
            <a:off x="731520" y="914400"/>
            <a:ext cx="1371600" cy="38100"/>
          </a:xfrm>
          <a:prstGeom prst="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1188720"/>
            <a:ext cx="10058400" cy="13716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Helvetica Neue"/>
              </a:defRPr>
            </a:pPr>
            <a:r>
              <a:t>Building the platform, layer by layer.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737360" y="2103120"/>
            <a:ext cx="182880" cy="182880"/>
          </a:xfrm>
          <a:prstGeom prst="round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1920240" y="2167128"/>
            <a:ext cx="2651760" cy="25400"/>
          </a:xfrm>
          <a:prstGeom prst="roundRect">
            <a:avLst/>
          </a:prstGeom>
          <a:solidFill>
            <a:srgbClr val="3336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31520" y="2377440"/>
            <a:ext cx="24688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FF6B35"/>
                </a:solidFill>
                <a:latin typeface="Helvetica Neue"/>
              </a:defRPr>
            </a:pPr>
            <a:r>
              <a:t>NOW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31520" y="2926080"/>
            <a:ext cx="2468880" cy="3200400"/>
          </a:xfrm>
          <a:prstGeom prst="roundRect">
            <a:avLst/>
          </a:prstGeom>
          <a:solidFill>
            <a:srgbClr val="281608"/>
          </a:solidFill>
          <a:ln w="12700">
            <a:solidFill>
              <a:srgbClr val="FF6B3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14400" y="3108960"/>
            <a:ext cx="21031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FF6B35"/>
                </a:solidFill>
                <a:latin typeface="Helvetica Neue"/>
              </a:defRPr>
            </a:pPr>
            <a:r>
              <a:t>Core Platform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14400" y="3566160"/>
            <a:ext cx="210312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Multi-sport trip planning</a:t>
            </a:r>
            <a:br/>
            <a:r>
              <a:t>Route optimization</a:t>
            </a:r>
            <a:br/>
            <a:r>
              <a:t>Schedule browsing</a:t>
            </a:r>
            <a:br/>
            <a:r>
              <a:t>PDF export</a:t>
            </a:r>
            <a:br/>
            <a:r>
              <a:t>Group polls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14400" y="5486400"/>
            <a:ext cx="21031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6B35"/>
                </a:solidFill>
                <a:latin typeface="Helvetica Neue"/>
              </a:defRPr>
            </a:pPr>
            <a:r>
              <a:t>✓ Shipped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572000" y="2103120"/>
            <a:ext cx="182880" cy="182880"/>
          </a:xfrm>
          <a:prstGeom prst="roundRect">
            <a:avLst/>
          </a:prstGeom>
          <a:solidFill>
            <a:srgbClr val="FFB3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ounded Rectangle 12"/>
          <p:cNvSpPr/>
          <p:nvPr/>
        </p:nvSpPr>
        <p:spPr>
          <a:xfrm>
            <a:off x="4754880" y="2167128"/>
            <a:ext cx="2651760" cy="25400"/>
          </a:xfrm>
          <a:prstGeom prst="roundRect">
            <a:avLst/>
          </a:prstGeom>
          <a:solidFill>
            <a:srgbClr val="3336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3566160" y="2377440"/>
            <a:ext cx="24688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FFB347"/>
                </a:solidFill>
                <a:latin typeface="Helvetica Neue"/>
              </a:defRPr>
            </a:pPr>
            <a:r>
              <a:t>Q2 2026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3566160" y="2926080"/>
            <a:ext cx="2468880" cy="3200400"/>
          </a:xfrm>
          <a:prstGeom prst="roundRect">
            <a:avLst/>
          </a:prstGeom>
          <a:solidFill>
            <a:srgbClr val="281608"/>
          </a:solidFill>
          <a:ln w="12700">
            <a:solidFill>
              <a:srgbClr val="FFB34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3749040" y="3108960"/>
            <a:ext cx="21031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FFB347"/>
                </a:solidFill>
                <a:latin typeface="Helvetica Neue"/>
              </a:defRPr>
            </a:pPr>
            <a:r>
              <a:t>Stadium Bucket List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749040" y="3566160"/>
            <a:ext cx="210312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Progress tracking</a:t>
            </a:r>
            <a:br/>
            <a:r>
              <a:t>Achievement badges</a:t>
            </a:r>
            <a:br/>
            <a:r>
              <a:t>Social share cards</a:t>
            </a:r>
            <a:br/>
            <a:r>
              <a:t>Visit logging</a:t>
            </a:r>
            <a:br/>
            <a:r>
              <a:t>Photo import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749040" y="5486400"/>
            <a:ext cx="21031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B347"/>
                </a:solidFill>
                <a:latin typeface="Helvetica Neue"/>
              </a:defRPr>
            </a:pPr>
            <a:r>
              <a:t>In Progress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7406640" y="2103120"/>
            <a:ext cx="182880" cy="182880"/>
          </a:xfrm>
          <a:prstGeom prst="roundRect">
            <a:avLst/>
          </a:prstGeom>
          <a:solidFill>
            <a:srgbClr val="4ECD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7589520" y="2167128"/>
            <a:ext cx="2651760" cy="25400"/>
          </a:xfrm>
          <a:prstGeom prst="roundRect">
            <a:avLst/>
          </a:prstGeom>
          <a:solidFill>
            <a:srgbClr val="3336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400800" y="2377440"/>
            <a:ext cx="24688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4ECDC4"/>
                </a:solidFill>
                <a:latin typeface="Helvetica Neue"/>
              </a:defRPr>
            </a:pPr>
            <a:r>
              <a:t>Q3 2026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400800" y="2926080"/>
            <a:ext cx="2468880" cy="320040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6583680" y="3108960"/>
            <a:ext cx="21031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4ECDC4"/>
                </a:solidFill>
                <a:latin typeface="Helvetica Neue"/>
              </a:defRPr>
            </a:pPr>
            <a:r>
              <a:t>AI Trip Assistant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583680" y="3566160"/>
            <a:ext cx="210312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Natural language planning</a:t>
            </a:r>
            <a:br/>
            <a:r>
              <a:t>Smart suggestions</a:t>
            </a:r>
            <a:br/>
            <a:r>
              <a:t>Conversational refinement</a:t>
            </a:r>
            <a:br/>
            <a:r>
              <a:t>Apple Foundation Models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10241280" y="2103120"/>
            <a:ext cx="182880" cy="18288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9235440" y="2377440"/>
            <a:ext cx="24688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FFFFFF"/>
                </a:solidFill>
                <a:latin typeface="Helvetica Neue"/>
              </a:defRPr>
            </a:pPr>
            <a:r>
              <a:t>Q4 2026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9235440" y="2926080"/>
            <a:ext cx="2468880" cy="320040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9418320" y="3108960"/>
            <a:ext cx="21031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FFFFFF"/>
                </a:solidFill>
                <a:latin typeface="Helvetica Neue"/>
              </a:defRPr>
            </a:pPr>
            <a:r>
              <a:t>Marketplace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418320" y="3566160"/>
            <a:ext cx="210312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Ticket affiliate links</a:t>
            </a:r>
            <a:br/>
            <a:r>
              <a:t>Hotel partnerships</a:t>
            </a:r>
            <a:br/>
            <a:r>
              <a:t>Group tour packages</a:t>
            </a:r>
            <a:br/>
            <a:r>
              <a:t>Live trip companion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0515600" y="6309360"/>
            <a:ext cx="1371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666677"/>
                </a:solidFill>
                <a:latin typeface="Helvetica Neue"/>
              </a:defRPr>
            </a:pPr>
            <a:r>
              <a:t>11/12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11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38100"/>
          </a:xfrm>
          <a:prstGeom prst="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2743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6B35"/>
                </a:solidFill>
                <a:latin typeface="Helvetica Neue"/>
              </a:defRPr>
            </a:pPr>
            <a:r>
              <a:t>THE ASK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914400"/>
            <a:ext cx="1371600" cy="38100"/>
          </a:xfrm>
          <a:prstGeom prst="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188720"/>
            <a:ext cx="10058400" cy="13716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defRPr sz="3600" b="1">
                <a:solidFill>
                  <a:srgbClr val="FFFFFF"/>
                </a:solidFill>
                <a:latin typeface="Helvetica Neue"/>
              </a:defRPr>
            </a:pPr>
            <a:r>
              <a:t>Raising $[X]M to own sports trip planning.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71600" y="2286000"/>
            <a:ext cx="9144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FFFFFF"/>
                </a:solidFill>
                <a:latin typeface="Helvetica Neue"/>
              </a:defRPr>
            </a:pPr>
            <a:r>
              <a:t>Use of Funds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31520" y="2926080"/>
            <a:ext cx="2468880" cy="137160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14400" y="3017520"/>
            <a:ext cx="2103120" cy="36576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defRPr sz="2800" b="1">
                <a:solidFill>
                  <a:srgbClr val="FF6B35"/>
                </a:solidFill>
                <a:latin typeface="Helvetica Neue"/>
              </a:defRPr>
            </a:pPr>
            <a:r>
              <a:t>40%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14400" y="3383280"/>
            <a:ext cx="21031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FFFFFF"/>
                </a:solidFill>
                <a:latin typeface="Helvetica Neue"/>
              </a:defRPr>
            </a:pPr>
            <a:r>
              <a:t>Engineering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14400" y="3657600"/>
            <a:ext cx="21031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0">
                <a:solidFill>
                  <a:srgbClr val="AAAABB"/>
                </a:solidFill>
                <a:latin typeface="Helvetica Neue"/>
              </a:defRPr>
            </a:pPr>
            <a:r>
              <a:t>AI planning, ticket integration, Android expansion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566160" y="2926080"/>
            <a:ext cx="2468880" cy="137160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3749040" y="3017520"/>
            <a:ext cx="2103120" cy="36576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defRPr sz="2800" b="1">
                <a:solidFill>
                  <a:srgbClr val="FF6B35"/>
                </a:solidFill>
                <a:latin typeface="Helvetica Neue"/>
              </a:defRPr>
            </a:pPr>
            <a:r>
              <a:t>30%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49040" y="3383280"/>
            <a:ext cx="21031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FFFFFF"/>
                </a:solidFill>
                <a:latin typeface="Helvetica Neue"/>
              </a:defRPr>
            </a:pPr>
            <a:r>
              <a:t>Marketing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749040" y="3657600"/>
            <a:ext cx="21031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0">
                <a:solidFill>
                  <a:srgbClr val="AAAABB"/>
                </a:solidFill>
                <a:latin typeface="Helvetica Neue"/>
              </a:defRPr>
            </a:pPr>
            <a:r>
              <a:t>Content, influencer partnerships, paid acquisition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400800" y="2926080"/>
            <a:ext cx="2468880" cy="137160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583680" y="3017520"/>
            <a:ext cx="2103120" cy="36576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defRPr sz="2800" b="1">
                <a:solidFill>
                  <a:srgbClr val="FF6B35"/>
                </a:solidFill>
                <a:latin typeface="Helvetica Neue"/>
              </a:defRPr>
            </a:pPr>
            <a:r>
              <a:t>15%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83680" y="3383280"/>
            <a:ext cx="21031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FFFFFF"/>
                </a:solidFill>
                <a:latin typeface="Helvetica Neue"/>
              </a:defRPr>
            </a:pPr>
            <a:r>
              <a:t>Data &amp; Ops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583680" y="3657600"/>
            <a:ext cx="21031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0">
                <a:solidFill>
                  <a:srgbClr val="AAAABB"/>
                </a:solidFill>
                <a:latin typeface="Helvetica Neue"/>
              </a:defRPr>
            </a:pPr>
            <a:r>
              <a:t>Schedule data, stadium partnerships, support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9235440" y="2926080"/>
            <a:ext cx="2468880" cy="137160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418320" y="3017520"/>
            <a:ext cx="2103120" cy="36576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defRPr sz="2800" b="1">
                <a:solidFill>
                  <a:srgbClr val="FF6B35"/>
                </a:solidFill>
                <a:latin typeface="Helvetica Neue"/>
              </a:defRPr>
            </a:pPr>
            <a:r>
              <a:t>15%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418320" y="3383280"/>
            <a:ext cx="21031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FFFFFF"/>
                </a:solidFill>
                <a:latin typeface="Helvetica Neue"/>
              </a:defRPr>
            </a:pPr>
            <a:r>
              <a:t>G&amp;A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418320" y="3657600"/>
            <a:ext cx="21031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0">
                <a:solidFill>
                  <a:srgbClr val="AAAABB"/>
                </a:solidFill>
                <a:latin typeface="Helvetica Neue"/>
              </a:defRPr>
            </a:pPr>
            <a:r>
              <a:t>Legal, accounting, infrastructure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029200" y="5029200"/>
            <a:ext cx="2103120" cy="38100"/>
          </a:xfrm>
          <a:prstGeom prst="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1371600" y="5303520"/>
            <a:ext cx="9144000" cy="4572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defRPr sz="2800" b="1">
                <a:solidFill>
                  <a:srgbClr val="FF6B35"/>
                </a:solidFill>
                <a:latin typeface="Helvetica Neue"/>
              </a:defRPr>
            </a:pPr>
            <a:r>
              <a:t>SportsTime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371600" y="5852160"/>
            <a:ext cx="9144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666677"/>
                </a:solidFill>
                <a:latin typeface="Helvetica Neue"/>
              </a:defRPr>
            </a:pPr>
            <a:r>
              <a:t>[your@email.com]  |  [yourwebsite.com]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515600" y="6309360"/>
            <a:ext cx="1371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666677"/>
                </a:solidFill>
                <a:latin typeface="Helvetica Neue"/>
              </a:defRPr>
            </a:pPr>
            <a:r>
              <a:t>12/12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11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457200"/>
            <a:ext cx="2743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6B35"/>
                </a:solidFill>
                <a:latin typeface="Helvetica Neue"/>
              </a:defRPr>
            </a:pPr>
            <a:r>
              <a:t>THE PROBLEM</a:t>
            </a:r>
          </a:p>
        </p:txBody>
      </p:sp>
      <p:sp>
        <p:nvSpPr>
          <p:cNvPr id="3" name="Rectangle 2"/>
          <p:cNvSpPr/>
          <p:nvPr/>
        </p:nvSpPr>
        <p:spPr>
          <a:xfrm>
            <a:off x="731520" y="914400"/>
            <a:ext cx="1371600" cy="38100"/>
          </a:xfrm>
          <a:prstGeom prst="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1188720"/>
            <a:ext cx="10058400" cy="13716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l">
              <a:defRPr sz="3600" b="1">
                <a:solidFill>
                  <a:srgbClr val="FFFFFF"/>
                </a:solidFill>
                <a:latin typeface="Helvetica Neue"/>
              </a:defRPr>
            </a:pPr>
            <a:r>
              <a:t>Planning a multi-stop sports road trip is a nightmare.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560320"/>
            <a:ext cx="5029200" cy="164592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05840" y="274320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FF6B35"/>
                </a:solidFill>
                <a:latin typeface="Helvetica Neue"/>
              </a:defRPr>
            </a:pPr>
            <a:r>
              <a:t>Fragmented Tools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05840" y="3108960"/>
            <a:ext cx="438912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AABB"/>
                </a:solidFill>
                <a:latin typeface="Helvetica Neue"/>
              </a:defRPr>
            </a:pPr>
            <a:r>
              <a:t>Fans juggle 5+ apps and websites: one for schedules, one for routing, one for tickets, one for hotels, one for restaurants.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217920" y="2560320"/>
            <a:ext cx="5029200" cy="164592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92240" y="274320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FF6B35"/>
                </a:solidFill>
                <a:latin typeface="Helvetica Neue"/>
              </a:defRPr>
            </a:pPr>
            <a:r>
              <a:t>No Cross-Sport Planning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92240" y="3108960"/>
            <a:ext cx="438912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AABB"/>
                </a:solidFill>
                <a:latin typeface="Helvetica Neue"/>
              </a:defRPr>
            </a:pPr>
            <a:r>
              <a:t>Want to see an NBA game Tuesday and an NHL game Thursday? No tool connects schedules across leagues.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31520" y="4572000"/>
            <a:ext cx="5029200" cy="164592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05840" y="475488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FF6B35"/>
                </a:solidFill>
                <a:latin typeface="Helvetica Neue"/>
              </a:defRPr>
            </a:pPr>
            <a:r>
              <a:t>Manual Route Optimization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05840" y="5120640"/>
            <a:ext cx="438912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AABB"/>
                </a:solidFill>
                <a:latin typeface="Helvetica Neue"/>
              </a:defRPr>
            </a:pPr>
            <a:r>
              <a:t>Figuring out the best order to visit 5 cities across 10 days is a combinatorial problem fans solve with spreadsheets.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217920" y="4572000"/>
            <a:ext cx="5029200" cy="164592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492240" y="475488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FF6B35"/>
                </a:solidFill>
                <a:latin typeface="Helvetica Neue"/>
              </a:defRPr>
            </a:pPr>
            <a:r>
              <a:t>Solo Experience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92240" y="5120640"/>
            <a:ext cx="438912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AABB"/>
                </a:solidFill>
                <a:latin typeface="Helvetica Neue"/>
              </a:defRPr>
            </a:pPr>
            <a:r>
              <a:t>No way to coordinate group trips — friends vote via text threads and shared Google Docs.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515600" y="6309360"/>
            <a:ext cx="1371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666677"/>
                </a:solidFill>
                <a:latin typeface="Helvetica Neue"/>
              </a:defRPr>
            </a:pPr>
            <a:r>
              <a:t>2/12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11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457200"/>
            <a:ext cx="2743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6B35"/>
                </a:solidFill>
                <a:latin typeface="Helvetica Neue"/>
              </a:defRPr>
            </a:pPr>
            <a:r>
              <a:t>THE OPPORTUNITY</a:t>
            </a:r>
          </a:p>
        </p:txBody>
      </p:sp>
      <p:sp>
        <p:nvSpPr>
          <p:cNvPr id="3" name="Rectangle 2"/>
          <p:cNvSpPr/>
          <p:nvPr/>
        </p:nvSpPr>
        <p:spPr>
          <a:xfrm>
            <a:off x="731520" y="914400"/>
            <a:ext cx="1371600" cy="38100"/>
          </a:xfrm>
          <a:prstGeom prst="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1188720"/>
            <a:ext cx="10058400" cy="13716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Helvetica Neue"/>
              </a:defRPr>
            </a:pPr>
            <a:r>
              <a:t>Sports tourism is massive — and growing fast.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286000"/>
            <a:ext cx="2468880" cy="182880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914400" y="2468880"/>
            <a:ext cx="2103120" cy="73152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defRPr sz="4000" b="1">
                <a:solidFill>
                  <a:srgbClr val="FF6B35"/>
                </a:solidFill>
                <a:latin typeface="Helvetica Neue"/>
              </a:defRPr>
            </a:pPr>
            <a:r>
              <a:t>$65B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4400" y="3200400"/>
            <a:ext cx="210312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AAAABB"/>
                </a:solidFill>
                <a:latin typeface="Helvetica Neue"/>
              </a:defRPr>
            </a:pPr>
            <a:r>
              <a:t>US sports tourism</a:t>
            </a:r>
            <a:br/>
            <a:r>
              <a:t>market (2025)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566160" y="2286000"/>
            <a:ext cx="2468880" cy="182880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3749040" y="2468880"/>
            <a:ext cx="2103120" cy="73152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defRPr sz="4000" b="1">
                <a:solidFill>
                  <a:srgbClr val="FFB347"/>
                </a:solidFill>
                <a:latin typeface="Helvetica Neue"/>
              </a:defRPr>
            </a:pPr>
            <a:r>
              <a:t>205M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49040" y="3200400"/>
            <a:ext cx="210312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AAAABB"/>
                </a:solidFill>
                <a:latin typeface="Helvetica Neue"/>
              </a:defRPr>
            </a:pPr>
            <a:r>
              <a:t>annual sports trips</a:t>
            </a:r>
            <a:br/>
            <a:r>
              <a:t>taken by Americans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400800" y="2286000"/>
            <a:ext cx="2468880" cy="182880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583680" y="2468880"/>
            <a:ext cx="2103120" cy="73152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defRPr sz="4000" b="1">
                <a:solidFill>
                  <a:srgbClr val="4ECDC4"/>
                </a:solidFill>
                <a:latin typeface="Helvetica Neue"/>
              </a:defRPr>
            </a:pPr>
            <a:r>
              <a:t>$1,200+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583680" y="3200400"/>
            <a:ext cx="210312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AAAABB"/>
                </a:solidFill>
                <a:latin typeface="Helvetica Neue"/>
              </a:defRPr>
            </a:pPr>
            <a:r>
              <a:t>avg. spending per</a:t>
            </a:r>
            <a:br/>
            <a:r>
              <a:t>sports travel trip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9235440" y="2286000"/>
            <a:ext cx="2468880" cy="182880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418320" y="2468880"/>
            <a:ext cx="2103120" cy="73152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defRPr sz="4000" b="1">
                <a:solidFill>
                  <a:srgbClr val="FFFFFF"/>
                </a:solidFill>
                <a:latin typeface="Helvetica Neue"/>
              </a:defRPr>
            </a:pPr>
            <a:r>
              <a:t>16.4%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418320" y="3200400"/>
            <a:ext cx="210312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AAAABB"/>
                </a:solidFill>
                <a:latin typeface="Helvetica Neue"/>
              </a:defRPr>
            </a:pPr>
            <a:r>
              <a:t>CAGR growth through</a:t>
            </a:r>
            <a:br/>
            <a:r>
              <a:t>2032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31520" y="4754880"/>
            <a:ext cx="10698480" cy="1371600"/>
          </a:xfrm>
          <a:prstGeom prst="roundRect">
            <a:avLst/>
          </a:prstGeom>
          <a:solidFill>
            <a:srgbClr val="1A1508"/>
          </a:solidFill>
          <a:ln w="12700">
            <a:solidFill>
              <a:srgbClr val="3D2E1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1097280" y="493776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FFB347"/>
                </a:solidFill>
                <a:latin typeface="Helvetica Neue"/>
              </a:defRPr>
            </a:pPr>
            <a:r>
              <a:t>The gap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97280" y="53035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AAAABB"/>
                </a:solidFill>
                <a:latin typeface="Helvetica Neue"/>
              </a:defRPr>
            </a:pPr>
            <a:r>
              <a:t>No single app combines trip planning + stadium tracking + group coordination + AI assistance. Competitors are web-only, single-sport, or don't do route optimization. SportsTime is the first comprehensive native iOS app for sports road trips.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515600" y="6309360"/>
            <a:ext cx="1371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666677"/>
                </a:solidFill>
                <a:latin typeface="Helvetica Neue"/>
              </a:defRPr>
            </a:pPr>
            <a:r>
              <a:t>3/12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11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457200"/>
            <a:ext cx="2743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6B35"/>
                </a:solidFill>
                <a:latin typeface="Helvetica Neue"/>
              </a:defRPr>
            </a:pPr>
            <a:r>
              <a:t>THE SOLUTION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731520" y="914400"/>
            <a:ext cx="1371600" cy="38100"/>
          </a:xfrm>
          <a:prstGeom prst="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1188720"/>
            <a:ext cx="10058400" cy="13716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Helvetica Neue"/>
              </a:defRPr>
            </a:pPr>
            <a:r>
              <a:t>SportsTime: Plan. Route. Track. Share.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48840"/>
            <a:ext cx="320040" cy="320040"/>
          </a:xfrm>
          <a:prstGeom prst="round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400" b="1">
                <a:solidFill>
                  <a:srgbClr val="FFFFFF"/>
                </a:solidFill>
                <a:latin typeface="Helvetica Neue"/>
              </a:defRPr>
            </a:pPr>
            <a: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88720" y="2103120"/>
            <a:ext cx="4754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1">
                <a:solidFill>
                  <a:srgbClr val="FFFFFF"/>
                </a:solidFill>
                <a:latin typeface="Helvetica Neue"/>
              </a:defRPr>
            </a:pPr>
            <a:r>
              <a:t>Intelligent Trip Planning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88720" y="2468880"/>
            <a:ext cx="47548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Pick dates, sports, and regions. Our algorithm finds the best games and optimizes the route across 7 leagues.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400800" y="2148840"/>
            <a:ext cx="320040" cy="320040"/>
          </a:xfrm>
          <a:prstGeom prst="round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400" b="1">
                <a:solidFill>
                  <a:srgbClr val="FFFFFF"/>
                </a:solidFill>
                <a:latin typeface="Helvetica Neue"/>
              </a:defRPr>
            </a:pPr>
            <a: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0" y="2103120"/>
            <a:ext cx="4754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1">
                <a:solidFill>
                  <a:srgbClr val="FFFFFF"/>
                </a:solidFill>
                <a:latin typeface="Helvetica Neue"/>
              </a:defRPr>
            </a:pPr>
            <a:r>
              <a:t>Optimized Multi-Stop Routing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58000" y="2468880"/>
            <a:ext cx="47548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TSP solver handles routes up to 15 stops. Exact solutions for small trips, heuristic optimization for larger ones.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31520" y="3657599"/>
            <a:ext cx="320040" cy="320040"/>
          </a:xfrm>
          <a:prstGeom prst="round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400" b="1">
                <a:solidFill>
                  <a:srgbClr val="FFFFFF"/>
                </a:solidFill>
                <a:latin typeface="Helvetica Neue"/>
              </a:defRPr>
            </a:pPr>
            <a:r>
              <a:t>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88720" y="3611879"/>
            <a:ext cx="4754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1">
                <a:solidFill>
                  <a:srgbClr val="FFFFFF"/>
                </a:solidFill>
                <a:latin typeface="Helvetica Neue"/>
              </a:defRPr>
            </a:pPr>
            <a:r>
              <a:t>Day-by-Day Itinerary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88720" y="3977639"/>
            <a:ext cx="47548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Complete itinerary with games, travel segments, driving times, EV charging stops, and trip quality scores.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400800" y="3657599"/>
            <a:ext cx="320040" cy="320040"/>
          </a:xfrm>
          <a:prstGeom prst="round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400" b="1">
                <a:solidFill>
                  <a:srgbClr val="FFFFFF"/>
                </a:solidFill>
                <a:latin typeface="Helvetica Neue"/>
              </a:defRPr>
            </a:pPr>
            <a:r>
              <a:t>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858000" y="3611879"/>
            <a:ext cx="4754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1">
                <a:solidFill>
                  <a:srgbClr val="FFFFFF"/>
                </a:solidFill>
                <a:latin typeface="Helvetica Neue"/>
              </a:defRPr>
            </a:pPr>
            <a:r>
              <a:t>Stadium Bucket List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58000" y="3977639"/>
            <a:ext cx="47548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Track every stadium visited across all leagues. Earn achievement badges. Share progress on social media.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31520" y="5166360"/>
            <a:ext cx="320040" cy="320040"/>
          </a:xfrm>
          <a:prstGeom prst="round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400" b="1">
                <a:solidFill>
                  <a:srgbClr val="FFFFFF"/>
                </a:solidFill>
                <a:latin typeface="Helvetica Neue"/>
              </a:defRPr>
            </a:pPr>
            <a:r>
              <a:t>5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88720" y="5120640"/>
            <a:ext cx="4754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1">
                <a:solidFill>
                  <a:srgbClr val="FFFFFF"/>
                </a:solidFill>
                <a:latin typeface="Helvetica Neue"/>
              </a:defRPr>
            </a:pPr>
            <a:r>
              <a:t>Group Trip Polls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188720" y="5486400"/>
            <a:ext cx="47548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Create polls with multiple trip options. Share a 6-character code. Friends vote. Borda count picks the winner.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400800" y="5166360"/>
            <a:ext cx="320040" cy="320040"/>
          </a:xfrm>
          <a:prstGeom prst="round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400" b="1">
                <a:solidFill>
                  <a:srgbClr val="FFFFFF"/>
                </a:solidFill>
                <a:latin typeface="Helvetica Neue"/>
              </a:defRPr>
            </a:pPr>
            <a:r>
              <a:t>6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858000" y="5120640"/>
            <a:ext cx="4754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1">
                <a:solidFill>
                  <a:srgbClr val="FFFFFF"/>
                </a:solidFill>
                <a:latin typeface="Helvetica Neue"/>
              </a:defRPr>
            </a:pPr>
            <a:r>
              <a:t>PDF Export &amp; Sharing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858000" y="5486400"/>
            <a:ext cx="47548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Magazine-style PDF itinerary with maps, team logos, restaurant recommendations. Shareable social cards.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515600" y="6309360"/>
            <a:ext cx="1371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666677"/>
                </a:solidFill>
                <a:latin typeface="Helvetica Neue"/>
              </a:defRPr>
            </a:pPr>
            <a:r>
              <a:t>4/12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11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457200"/>
            <a:ext cx="2743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6B35"/>
                </a:solidFill>
                <a:latin typeface="Helvetica Neue"/>
              </a:defRPr>
            </a:pPr>
            <a:r>
              <a:t>HOW IT WORKS</a:t>
            </a:r>
          </a:p>
        </p:txBody>
      </p:sp>
      <p:sp>
        <p:nvSpPr>
          <p:cNvPr id="3" name="Rectangle 2"/>
          <p:cNvSpPr/>
          <p:nvPr/>
        </p:nvSpPr>
        <p:spPr>
          <a:xfrm>
            <a:off x="731520" y="914400"/>
            <a:ext cx="1371600" cy="38100"/>
          </a:xfrm>
          <a:prstGeom prst="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1188720"/>
            <a:ext cx="10058400" cy="13716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Helvetica Neue"/>
              </a:defRPr>
            </a:pPr>
            <a:r>
              <a:t>From idea to itinerary in under 2 minutes.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286000"/>
            <a:ext cx="2468880" cy="320040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1554480" y="2560320"/>
            <a:ext cx="731520" cy="731520"/>
          </a:xfrm>
          <a:prstGeom prst="round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>
            <a:normAutofit/>
          </a:bodyPr>
          <a:lstStyle/>
          <a:p>
            <a:pPr algn="ctr">
              <a:defRPr sz="2800" b="1">
                <a:solidFill>
                  <a:srgbClr val="FFFFFF"/>
                </a:solidFill>
                <a:latin typeface="Helvetica Neue"/>
              </a:defRPr>
            </a:pPr>
            <a: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4400" y="3474720"/>
            <a:ext cx="21031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FFFFFF"/>
                </a:solidFill>
                <a:latin typeface="Helvetica Neue"/>
              </a:defRPr>
            </a:pPr>
            <a:r>
              <a:t>Choose Your Mode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400" y="3931920"/>
            <a:ext cx="210312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Date range, follow a team,</a:t>
            </a:r>
            <a:br/>
            <a:r>
              <a:t>pick specific games, or</a:t>
            </a:r>
            <a:br/>
            <a:r>
              <a:t>select favorite teams.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0" y="3474720"/>
            <a:ext cx="365760" cy="36576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defRPr sz="2400" b="1">
                <a:solidFill>
                  <a:srgbClr val="FF6B35"/>
                </a:solidFill>
                <a:latin typeface="Helvetica Neue"/>
              </a:defRPr>
            </a:pPr>
            <a:r>
              <a:t>→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566160" y="2286000"/>
            <a:ext cx="2468880" cy="320040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ounded Rectangle 10"/>
          <p:cNvSpPr/>
          <p:nvPr/>
        </p:nvSpPr>
        <p:spPr>
          <a:xfrm>
            <a:off x="4389120" y="2560320"/>
            <a:ext cx="731520" cy="731520"/>
          </a:xfrm>
          <a:prstGeom prst="round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>
            <a:normAutofit/>
          </a:bodyPr>
          <a:lstStyle/>
          <a:p>
            <a:pPr algn="ctr">
              <a:defRPr sz="2800" b="1">
                <a:solidFill>
                  <a:srgbClr val="FFFFFF"/>
                </a:solidFill>
                <a:latin typeface="Helvetica Neue"/>
              </a:defRPr>
            </a:pPr>
            <a:r>
              <a:t>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749040" y="3474720"/>
            <a:ext cx="21031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FFFFFF"/>
                </a:solidFill>
                <a:latin typeface="Helvetica Neue"/>
              </a:defRPr>
            </a:pPr>
            <a:r>
              <a:t>Set Preferences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49040" y="3931920"/>
            <a:ext cx="210312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Pick sports, dates, regions,</a:t>
            </a:r>
            <a:br/>
            <a:r>
              <a:t>route style, leisure level,</a:t>
            </a:r>
            <a:br/>
            <a:r>
              <a:t>and EV charging needs.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035040" y="3474720"/>
            <a:ext cx="365760" cy="36576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defRPr sz="2400" b="1">
                <a:solidFill>
                  <a:srgbClr val="FF6B35"/>
                </a:solidFill>
                <a:latin typeface="Helvetica Neue"/>
              </a:defRPr>
            </a:pPr>
            <a:r>
              <a:t>→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400800" y="2286000"/>
            <a:ext cx="2468880" cy="320040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ounded Rectangle 15"/>
          <p:cNvSpPr/>
          <p:nvPr/>
        </p:nvSpPr>
        <p:spPr>
          <a:xfrm>
            <a:off x="7223760" y="2560320"/>
            <a:ext cx="731520" cy="731520"/>
          </a:xfrm>
          <a:prstGeom prst="round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>
            <a:normAutofit/>
          </a:bodyPr>
          <a:lstStyle/>
          <a:p>
            <a:pPr algn="ctr">
              <a:defRPr sz="2800" b="1">
                <a:solidFill>
                  <a:srgbClr val="FFFFFF"/>
                </a:solidFill>
                <a:latin typeface="Helvetica Neue"/>
              </a:defRPr>
            </a:pPr>
            <a:r>
              <a:t>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83680" y="3474720"/>
            <a:ext cx="21031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FFFFFF"/>
                </a:solidFill>
                <a:latin typeface="Helvetica Neue"/>
              </a:defRPr>
            </a:pPr>
            <a:r>
              <a:t>Get Optimized Routes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583680" y="3931920"/>
            <a:ext cx="210312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Our algorithm generates</a:t>
            </a:r>
            <a:br/>
            <a:r>
              <a:t>ranked trip options with</a:t>
            </a:r>
            <a:br/>
            <a:r>
              <a:t>scored itineraries.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869680" y="3474720"/>
            <a:ext cx="365760" cy="36576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defRPr sz="2400" b="1">
                <a:solidFill>
                  <a:srgbClr val="FF6B35"/>
                </a:solidFill>
                <a:latin typeface="Helvetica Neue"/>
              </a:defRPr>
            </a:pPr>
            <a:r>
              <a:t>→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9235440" y="2286000"/>
            <a:ext cx="2468880" cy="320040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ounded Rectangle 20"/>
          <p:cNvSpPr/>
          <p:nvPr/>
        </p:nvSpPr>
        <p:spPr>
          <a:xfrm>
            <a:off x="10058400" y="2560320"/>
            <a:ext cx="731520" cy="731520"/>
          </a:xfrm>
          <a:prstGeom prst="round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>
            <a:normAutofit/>
          </a:bodyPr>
          <a:lstStyle/>
          <a:p>
            <a:pPr algn="ctr">
              <a:defRPr sz="2800" b="1">
                <a:solidFill>
                  <a:srgbClr val="FFFFFF"/>
                </a:solidFill>
                <a:latin typeface="Helvetica Neue"/>
              </a:defRPr>
            </a:pPr>
            <a:r>
              <a:t>4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418320" y="3474720"/>
            <a:ext cx="21031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FFFFFF"/>
                </a:solidFill>
                <a:latin typeface="Helvetica Neue"/>
              </a:defRPr>
            </a:pPr>
            <a:r>
              <a:t>Save &amp; Share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418320" y="3931920"/>
            <a:ext cx="210312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Save trips, export PDF</a:t>
            </a:r>
            <a:br/>
            <a:r>
              <a:t>itineraries, create group</a:t>
            </a:r>
            <a:br/>
            <a:r>
              <a:t>polls, share on social.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" y="5852160"/>
            <a:ext cx="1828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666677"/>
                </a:solidFill>
                <a:latin typeface="Helvetica Neue"/>
              </a:defRPr>
            </a:pPr>
            <a:r>
              <a:t>4 planning modes: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743200" y="5806440"/>
            <a:ext cx="1554480" cy="320040"/>
          </a:xfrm>
          <a:prstGeom prst="roundRect">
            <a:avLst/>
          </a:prstGeom>
          <a:solidFill>
            <a:srgbClr val="251808"/>
          </a:solidFill>
          <a:ln w="12700">
            <a:solidFill>
              <a:srgbClr val="55381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100" b="0">
                <a:solidFill>
                  <a:srgbClr val="FFB347"/>
                </a:solidFill>
                <a:latin typeface="Helvetica Neue"/>
              </a:defRPr>
            </a:pPr>
            <a:r>
              <a:t>Date Range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4572000" y="5806440"/>
            <a:ext cx="1554480" cy="320040"/>
          </a:xfrm>
          <a:prstGeom prst="roundRect">
            <a:avLst/>
          </a:prstGeom>
          <a:solidFill>
            <a:srgbClr val="251808"/>
          </a:solidFill>
          <a:ln w="12700">
            <a:solidFill>
              <a:srgbClr val="55381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100" b="0">
                <a:solidFill>
                  <a:srgbClr val="FFB347"/>
                </a:solidFill>
                <a:latin typeface="Helvetica Neue"/>
              </a:defRPr>
            </a:pPr>
            <a:r>
              <a:t>Game First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6400800" y="5806440"/>
            <a:ext cx="1554480" cy="320040"/>
          </a:xfrm>
          <a:prstGeom prst="roundRect">
            <a:avLst/>
          </a:prstGeom>
          <a:solidFill>
            <a:srgbClr val="251808"/>
          </a:solidFill>
          <a:ln w="12700">
            <a:solidFill>
              <a:srgbClr val="55381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100" b="0">
                <a:solidFill>
                  <a:srgbClr val="FFB347"/>
                </a:solidFill>
                <a:latin typeface="Helvetica Neue"/>
              </a:defRPr>
            </a:pPr>
            <a:r>
              <a:t>Follow Team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8229600" y="5806440"/>
            <a:ext cx="1554480" cy="320040"/>
          </a:xfrm>
          <a:prstGeom prst="roundRect">
            <a:avLst/>
          </a:prstGeom>
          <a:solidFill>
            <a:srgbClr val="251808"/>
          </a:solidFill>
          <a:ln w="12700">
            <a:solidFill>
              <a:srgbClr val="55381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100" b="0">
                <a:solidFill>
                  <a:srgbClr val="FFB347"/>
                </a:solidFill>
                <a:latin typeface="Helvetica Neue"/>
              </a:defRPr>
            </a:pPr>
            <a:r>
              <a:t>Team First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515600" y="6309360"/>
            <a:ext cx="1371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666677"/>
                </a:solidFill>
                <a:latin typeface="Helvetica Neue"/>
              </a:defRPr>
            </a:pPr>
            <a:r>
              <a:t>5/12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11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457200"/>
            <a:ext cx="2743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6B35"/>
                </a:solidFill>
                <a:latin typeface="Helvetica Neue"/>
              </a:defRPr>
            </a:pPr>
            <a:r>
              <a:t>MARKET SIZE</a:t>
            </a:r>
          </a:p>
        </p:txBody>
      </p:sp>
      <p:sp>
        <p:nvSpPr>
          <p:cNvPr id="3" name="Rectangle 2"/>
          <p:cNvSpPr/>
          <p:nvPr/>
        </p:nvSpPr>
        <p:spPr>
          <a:xfrm>
            <a:off x="731520" y="914400"/>
            <a:ext cx="1371600" cy="38100"/>
          </a:xfrm>
          <a:prstGeom prst="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1371600" y="1371600"/>
            <a:ext cx="4572000" cy="4572000"/>
          </a:xfrm>
          <a:prstGeom prst="roundRect">
            <a:avLst/>
          </a:prstGeom>
          <a:solidFill>
            <a:srgbClr val="1A1C30"/>
          </a:solidFill>
          <a:ln w="12700">
            <a:solidFill>
              <a:srgbClr val="2A2D5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645920" y="1554480"/>
            <a:ext cx="4023360" cy="4572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l">
              <a:defRPr sz="2400" b="1">
                <a:solidFill>
                  <a:srgbClr val="FF6B35"/>
                </a:solidFill>
                <a:latin typeface="Helvetica Neue"/>
              </a:defRPr>
            </a:pPr>
            <a:r>
              <a:t>TAM: $65B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45920" y="2011680"/>
            <a:ext cx="40233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AABB"/>
                </a:solidFill>
                <a:latin typeface="Helvetica Neue"/>
              </a:defRPr>
            </a:pPr>
            <a:r>
              <a:t>US sports tourism market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011680" y="2743200"/>
            <a:ext cx="3474720" cy="2743200"/>
          </a:xfrm>
          <a:prstGeom prst="roundRect">
            <a:avLst/>
          </a:prstGeom>
          <a:solidFill>
            <a:srgbClr val="202240"/>
          </a:solidFill>
          <a:ln w="12700">
            <a:solidFill>
              <a:srgbClr val="3A3D6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2286000" y="2926080"/>
            <a:ext cx="2926080" cy="4572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l">
              <a:defRPr sz="2200" b="1">
                <a:solidFill>
                  <a:srgbClr val="FFB347"/>
                </a:solidFill>
                <a:latin typeface="Helvetica Neue"/>
              </a:defRPr>
            </a:pPr>
            <a:r>
              <a:t>SAM: $5.2B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86000" y="3383280"/>
            <a:ext cx="29260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Trip planning app market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2560320" y="4023360"/>
            <a:ext cx="2377440" cy="1097280"/>
          </a:xfrm>
          <a:prstGeom prst="roundRect">
            <a:avLst/>
          </a:prstGeom>
          <a:solidFill>
            <a:srgbClr val="281608"/>
          </a:solidFill>
          <a:ln w="12700">
            <a:solidFill>
              <a:srgbClr val="55381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2743200" y="4114800"/>
            <a:ext cx="2011680" cy="36576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l">
              <a:defRPr sz="2000" b="1">
                <a:solidFill>
                  <a:srgbClr val="FF6B35"/>
                </a:solidFill>
                <a:latin typeface="Helvetica Neue"/>
              </a:defRPr>
            </a:pPr>
            <a:r>
              <a:t>SOM: $25M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743200" y="4480560"/>
            <a:ext cx="20116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Sports-specific planning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858000" y="1371600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FFFF"/>
                </a:solidFill>
                <a:latin typeface="Helvetica Neue"/>
              </a:defRPr>
            </a:pPr>
            <a:r>
              <a:t>Supporting data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58000" y="1920240"/>
            <a:ext cx="1371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FF6B35"/>
                </a:solidFill>
                <a:latin typeface="Helvetica Neue"/>
              </a:defRPr>
            </a:pPr>
            <a:r>
              <a:t>205M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29600" y="1938528"/>
            <a:ext cx="3657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AABB"/>
                </a:solidFill>
                <a:latin typeface="Helvetica Neue"/>
              </a:defRPr>
            </a:pPr>
            <a:r>
              <a:t>annual sports trips in the US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58000" y="2606040"/>
            <a:ext cx="1371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FF6B35"/>
                </a:solidFill>
                <a:latin typeface="Helvetica Neue"/>
              </a:defRPr>
            </a:pPr>
            <a:r>
              <a:t>$47.1B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29600" y="2624328"/>
            <a:ext cx="3657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AABB"/>
                </a:solidFill>
                <a:latin typeface="Helvetica Neue"/>
              </a:defRPr>
            </a:pPr>
            <a:r>
              <a:t>direct spectator sports travel impact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858000" y="3291840"/>
            <a:ext cx="1371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FF6B35"/>
                </a:solidFill>
                <a:latin typeface="Helvetica Neue"/>
              </a:defRPr>
            </a:pPr>
            <a:r>
              <a:t>$2.9B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229600" y="3310128"/>
            <a:ext cx="3657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AABB"/>
                </a:solidFill>
                <a:latin typeface="Helvetica Neue"/>
              </a:defRPr>
            </a:pPr>
            <a:r>
              <a:t>sports travel package spend (2025)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858000" y="3977639"/>
            <a:ext cx="1371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FF6B35"/>
                </a:solidFill>
                <a:latin typeface="Helvetica Neue"/>
              </a:defRPr>
            </a:pPr>
            <a:r>
              <a:t>$1,200+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229600" y="3995927"/>
            <a:ext cx="3657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AABB"/>
                </a:solidFill>
                <a:latin typeface="Helvetica Neue"/>
              </a:defRPr>
            </a:pPr>
            <a:r>
              <a:t>avg. spend per sports trip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858000" y="4663440"/>
            <a:ext cx="1371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FF6B35"/>
                </a:solidFill>
                <a:latin typeface="Helvetica Neue"/>
              </a:defRPr>
            </a:pPr>
            <a:r>
              <a:t>16.4%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229600" y="4681728"/>
            <a:ext cx="3657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AABB"/>
                </a:solidFill>
                <a:latin typeface="Helvetica Neue"/>
              </a:defRPr>
            </a:pPr>
            <a:r>
              <a:t>sports tourism CAGR to 2032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858000" y="5349240"/>
            <a:ext cx="1371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FF6B35"/>
                </a:solidFill>
                <a:latin typeface="Helvetica Neue"/>
              </a:defRPr>
            </a:pPr>
            <a:r>
              <a:t>4.3%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229600" y="5367528"/>
            <a:ext cx="3657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AABB"/>
                </a:solidFill>
                <a:latin typeface="Helvetica Neue"/>
              </a:defRPr>
            </a:pPr>
            <a:r>
              <a:t>road trip planner app CAGR to 2032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515600" y="6309360"/>
            <a:ext cx="1371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666677"/>
                </a:solidFill>
                <a:latin typeface="Helvetica Neue"/>
              </a:defRPr>
            </a:pPr>
            <a:r>
              <a:t>6/12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11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457200"/>
            <a:ext cx="2743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6B35"/>
                </a:solidFill>
                <a:latin typeface="Helvetica Neue"/>
              </a:defRPr>
            </a:pPr>
            <a:r>
              <a:t>BUSINESS MODEL</a:t>
            </a:r>
          </a:p>
        </p:txBody>
      </p:sp>
      <p:sp>
        <p:nvSpPr>
          <p:cNvPr id="3" name="Rectangle 2"/>
          <p:cNvSpPr/>
          <p:nvPr/>
        </p:nvSpPr>
        <p:spPr>
          <a:xfrm>
            <a:off x="731520" y="914400"/>
            <a:ext cx="1371600" cy="38100"/>
          </a:xfrm>
          <a:prstGeom prst="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1188720"/>
            <a:ext cx="10058400" cy="13716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Helvetica Neue"/>
              </a:defRPr>
            </a:pPr>
            <a:r>
              <a:t>Freemium subscription with expansion to marketplace.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286000"/>
            <a:ext cx="3383280" cy="384048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05840" y="2468880"/>
            <a:ext cx="2926080" cy="36576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defRPr sz="2200" b="1">
                <a:solidFill>
                  <a:srgbClr val="FFFFFF"/>
                </a:solidFill>
                <a:latin typeface="Helvetica Neue"/>
              </a:defRPr>
            </a:pPr>
            <a:r>
              <a:t>Free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05840" y="2834640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666677"/>
                </a:solidFill>
                <a:latin typeface="Helvetica Neue"/>
              </a:defRPr>
            </a:pPr>
            <a:r>
              <a:t>$0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88720" y="329184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✓  Trip planning (up to 3 saved)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88720" y="370332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✓  Schedule browsing (all 7 sports)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88720" y="411480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✓  Group polls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88720" y="452628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✓  Basic route optimization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88720" y="493776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✓  Featured trip suggestions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480560" y="2286000"/>
            <a:ext cx="3383280" cy="3840480"/>
          </a:xfrm>
          <a:prstGeom prst="roundRect">
            <a:avLst/>
          </a:prstGeom>
          <a:solidFill>
            <a:srgbClr val="281608"/>
          </a:solidFill>
          <a:ln w="12700">
            <a:solidFill>
              <a:srgbClr val="FF6B3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754880" y="2468880"/>
            <a:ext cx="2926080" cy="36576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defRPr sz="2200" b="1">
                <a:solidFill>
                  <a:srgbClr val="FF6B35"/>
                </a:solidFill>
                <a:latin typeface="Helvetica Neue"/>
              </a:defRPr>
            </a:pPr>
            <a:r>
              <a:t>Pro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54880" y="2834640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FFB347"/>
                </a:solidFill>
                <a:latin typeface="Helvetica Neue"/>
              </a:defRPr>
            </a:pPr>
            <a:r>
              <a:t>$4.99/mo  |  $29.99/yr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846320" y="329184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FFB347"/>
                </a:solidFill>
                <a:latin typeface="Helvetica Neue"/>
              </a:defRPr>
            </a:pPr>
            <a:r>
              <a:t>✓  Unlimited saved trips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846320" y="370332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FFB347"/>
                </a:solidFill>
                <a:latin typeface="Helvetica Neue"/>
              </a:defRPr>
            </a:pPr>
            <a:r>
              <a:t>✓  Stadium progress tracking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846320" y="411480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FFB347"/>
                </a:solidFill>
                <a:latin typeface="Helvetica Neue"/>
              </a:defRPr>
            </a:pPr>
            <a:r>
              <a:t>✓  Achievement badges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846320" y="452628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FFB347"/>
                </a:solidFill>
                <a:latin typeface="Helvetica Neue"/>
              </a:defRPr>
            </a:pPr>
            <a:r>
              <a:t>✓  PDF export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46320" y="493776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FFB347"/>
                </a:solidFill>
                <a:latin typeface="Helvetica Neue"/>
              </a:defRPr>
            </a:pPr>
            <a:r>
              <a:t>✓  Social share cards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8229600" y="2286000"/>
            <a:ext cx="3383280" cy="384048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8503920" y="2468880"/>
            <a:ext cx="2926080" cy="36576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defRPr sz="2200" b="1">
                <a:solidFill>
                  <a:srgbClr val="FFFFFF"/>
                </a:solidFill>
                <a:latin typeface="Helvetica Neue"/>
              </a:defRPr>
            </a:pPr>
            <a:r>
              <a:t>Future Revenue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503920" y="2834640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666677"/>
                </a:solidFill>
                <a:latin typeface="Helvetica Neue"/>
              </a:defRPr>
            </a:pPr>
            <a:r>
              <a:t>Expansion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503920" y="329184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✓  Ticket marketplace affiliate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503920" y="370332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✓  Hotel/lodging partnerships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503920" y="411480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✓  Stadium sponsorships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503920" y="452628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✓  Group tour packages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503920" y="493776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✓  Fan community premium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515600" y="6309360"/>
            <a:ext cx="1371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666677"/>
                </a:solidFill>
                <a:latin typeface="Helvetica Neue"/>
              </a:defRPr>
            </a:pPr>
            <a:r>
              <a:t>7/12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11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457200"/>
            <a:ext cx="3657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6B35"/>
                </a:solidFill>
                <a:latin typeface="Helvetica Neue"/>
              </a:defRPr>
            </a:pPr>
            <a:r>
              <a:t>COMPETITIVE LANDSCAPE</a:t>
            </a:r>
          </a:p>
        </p:txBody>
      </p:sp>
      <p:sp>
        <p:nvSpPr>
          <p:cNvPr id="3" name="Rectangle 2"/>
          <p:cNvSpPr/>
          <p:nvPr/>
        </p:nvSpPr>
        <p:spPr>
          <a:xfrm>
            <a:off x="731520" y="914400"/>
            <a:ext cx="1371600" cy="38100"/>
          </a:xfrm>
          <a:prstGeom prst="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1188720"/>
            <a:ext cx="10058400" cy="13716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Helvetica Neue"/>
              </a:defRPr>
            </a:pPr>
            <a:r>
              <a:t>No one does what we do.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011680"/>
            <a:ext cx="22860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AAAABB"/>
                </a:solidFill>
                <a:latin typeface="Helvetica Neue"/>
              </a:defRPr>
            </a:pPr>
            <a:r>
              <a:t>Feature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17520" y="2011680"/>
            <a:ext cx="1371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FF6B35"/>
                </a:solidFill>
                <a:latin typeface="Helvetica Neue"/>
              </a:defRPr>
            </a:pPr>
            <a:r>
              <a:t>SportsTime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89120" y="2011680"/>
            <a:ext cx="1371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AAAABB"/>
                </a:solidFill>
                <a:latin typeface="Helvetica Neue"/>
              </a:defRPr>
            </a:pPr>
            <a:r>
              <a:t>Baseball</a:t>
            </a:r>
            <a:br/>
            <a:r>
              <a:t>RoadTrip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60720" y="2011680"/>
            <a:ext cx="1371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AAAABB"/>
                </a:solidFill>
                <a:latin typeface="Helvetica Neue"/>
              </a:defRPr>
            </a:pPr>
            <a:r>
              <a:t>Roadtrippers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132320" y="2011680"/>
            <a:ext cx="1371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AAAABB"/>
                </a:solidFill>
                <a:latin typeface="Helvetica Neue"/>
              </a:defRPr>
            </a:pPr>
            <a:r>
              <a:t>Fantrip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503920" y="2011680"/>
            <a:ext cx="1371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AAAABB"/>
                </a:solidFill>
                <a:latin typeface="Helvetica Neue"/>
              </a:defRPr>
            </a:pPr>
            <a:r>
              <a:t>Sports Venue</a:t>
            </a:r>
            <a:br/>
            <a:r>
              <a:t>Tracker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40080" y="2633472"/>
            <a:ext cx="10515600" cy="347472"/>
          </a:xfrm>
          <a:prstGeom prst="roundRect">
            <a:avLst/>
          </a:prstGeom>
          <a:solidFill>
            <a:srgbClr val="14162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31520" y="2651760"/>
            <a:ext cx="2286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FFFFFF"/>
                </a:solidFill>
                <a:latin typeface="Helvetica Neue"/>
              </a:defRPr>
            </a:pPr>
            <a:r>
              <a:t>Multi-sport trip planning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17520" y="265176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4ECDC4"/>
                </a:solidFill>
                <a:latin typeface="Helvetica Neue"/>
              </a:defRPr>
            </a:pPr>
            <a:r>
              <a:t>✓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389120" y="265176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E31937"/>
                </a:solidFill>
                <a:latin typeface="Helvetica Neue"/>
              </a:defRPr>
            </a:pPr>
            <a:r>
              <a:t>✗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760720" y="265176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E31937"/>
                </a:solidFill>
                <a:latin typeface="Helvetica Neue"/>
              </a:defRPr>
            </a:pPr>
            <a:r>
              <a:t>✗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132320" y="265176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E31937"/>
                </a:solidFill>
                <a:latin typeface="Helvetica Neue"/>
              </a:defRPr>
            </a:pPr>
            <a:r>
              <a:t>✗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503920" y="265176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E31937"/>
                </a:solidFill>
                <a:latin typeface="Helvetica Neue"/>
              </a:defRPr>
            </a:pPr>
            <a:r>
              <a:t>✗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40080" y="2999232"/>
            <a:ext cx="10515600" cy="347472"/>
          </a:xfrm>
          <a:prstGeom prst="roundRect">
            <a:avLst/>
          </a:prstGeom>
          <a:solidFill>
            <a:srgbClr val="0F11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31520" y="3017520"/>
            <a:ext cx="2286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FFFFFF"/>
                </a:solidFill>
                <a:latin typeface="Helvetica Neue"/>
              </a:defRPr>
            </a:pPr>
            <a:r>
              <a:t>Route optimization (TSP)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017520" y="301752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4ECDC4"/>
                </a:solidFill>
                <a:latin typeface="Helvetica Neue"/>
              </a:defRPr>
            </a:pPr>
            <a:r>
              <a:t>✓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389120" y="301752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Basic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760720" y="301752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E31937"/>
                </a:solidFill>
                <a:latin typeface="Helvetica Neue"/>
              </a:defRPr>
            </a:pPr>
            <a:r>
              <a:t>✗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132320" y="301752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E31937"/>
                </a:solidFill>
                <a:latin typeface="Helvetica Neue"/>
              </a:defRPr>
            </a:pPr>
            <a:r>
              <a:t>✗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503920" y="301752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E31937"/>
                </a:solidFill>
                <a:latin typeface="Helvetica Neue"/>
              </a:defRPr>
            </a:pPr>
            <a:r>
              <a:t>✗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640080" y="3364992"/>
            <a:ext cx="10515600" cy="347472"/>
          </a:xfrm>
          <a:prstGeom prst="roundRect">
            <a:avLst/>
          </a:prstGeom>
          <a:solidFill>
            <a:srgbClr val="14162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731520" y="3383280"/>
            <a:ext cx="2286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FFFFFF"/>
                </a:solidFill>
                <a:latin typeface="Helvetica Neue"/>
              </a:defRPr>
            </a:pPr>
            <a:r>
              <a:t>7-league game database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017520" y="338328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4ECDC4"/>
                </a:solidFill>
                <a:latin typeface="Helvetica Neue"/>
              </a:defRPr>
            </a:pPr>
            <a:r>
              <a:t>✓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389120" y="338328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MLB only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760720" y="338328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E31937"/>
                </a:solidFill>
                <a:latin typeface="Helvetica Neue"/>
              </a:defRPr>
            </a:pPr>
            <a:r>
              <a:t>✗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132320" y="338328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E31937"/>
                </a:solidFill>
                <a:latin typeface="Helvetica Neue"/>
              </a:defRPr>
            </a:pPr>
            <a:r>
              <a:t>✗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503920" y="338328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E31937"/>
                </a:solidFill>
                <a:latin typeface="Helvetica Neue"/>
              </a:defRPr>
            </a:pPr>
            <a:r>
              <a:t>✗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640080" y="3730751"/>
            <a:ext cx="10515600" cy="347472"/>
          </a:xfrm>
          <a:prstGeom prst="roundRect">
            <a:avLst/>
          </a:prstGeom>
          <a:solidFill>
            <a:srgbClr val="0F11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731520" y="3749039"/>
            <a:ext cx="2286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FFFFFF"/>
                </a:solidFill>
                <a:latin typeface="Helvetica Neue"/>
              </a:defRPr>
            </a:pPr>
            <a:r>
              <a:t>Stadium bucket list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017520" y="3749039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4ECDC4"/>
                </a:solidFill>
                <a:latin typeface="Helvetica Neue"/>
              </a:defRPr>
            </a:pPr>
            <a:r>
              <a:t>✓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389120" y="3749039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E31937"/>
                </a:solidFill>
                <a:latin typeface="Helvetica Neue"/>
              </a:defRPr>
            </a:pPr>
            <a:r>
              <a:t>✗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760720" y="3749039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E31937"/>
                </a:solidFill>
                <a:latin typeface="Helvetica Neue"/>
              </a:defRPr>
            </a:pPr>
            <a:r>
              <a:t>✗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132320" y="3749039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E31937"/>
                </a:solidFill>
                <a:latin typeface="Helvetica Neue"/>
              </a:defRPr>
            </a:pPr>
            <a:r>
              <a:t>✗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503920" y="3749039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4ECDC4"/>
                </a:solidFill>
                <a:latin typeface="Helvetica Neue"/>
              </a:defRPr>
            </a:pPr>
            <a:r>
              <a:t>✓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640080" y="4096512"/>
            <a:ext cx="10515600" cy="347472"/>
          </a:xfrm>
          <a:prstGeom prst="roundRect">
            <a:avLst/>
          </a:prstGeom>
          <a:solidFill>
            <a:srgbClr val="14162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731520" y="4114800"/>
            <a:ext cx="2286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FFFFFF"/>
                </a:solidFill>
                <a:latin typeface="Helvetica Neue"/>
              </a:defRPr>
            </a:pPr>
            <a:r>
              <a:t>Achievement badges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017520" y="411480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4ECDC4"/>
                </a:solidFill>
                <a:latin typeface="Helvetica Neue"/>
              </a:defRPr>
            </a:pPr>
            <a:r>
              <a:t>✓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389120" y="411480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E31937"/>
                </a:solidFill>
                <a:latin typeface="Helvetica Neue"/>
              </a:defRPr>
            </a:pPr>
            <a:r>
              <a:t>✗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760720" y="411480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E31937"/>
                </a:solidFill>
                <a:latin typeface="Helvetica Neue"/>
              </a:defRPr>
            </a:pPr>
            <a:r>
              <a:t>✗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132320" y="411480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E31937"/>
                </a:solidFill>
                <a:latin typeface="Helvetica Neue"/>
              </a:defRPr>
            </a:pPr>
            <a:r>
              <a:t>✗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8503920" y="411480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E31937"/>
                </a:solidFill>
                <a:latin typeface="Helvetica Neue"/>
              </a:defRPr>
            </a:pPr>
            <a:r>
              <a:t>✗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640080" y="4462272"/>
            <a:ext cx="10515600" cy="347472"/>
          </a:xfrm>
          <a:prstGeom prst="roundRect">
            <a:avLst/>
          </a:prstGeom>
          <a:solidFill>
            <a:srgbClr val="0F11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731520" y="4480560"/>
            <a:ext cx="2286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FFFFFF"/>
                </a:solidFill>
                <a:latin typeface="Helvetica Neue"/>
              </a:defRPr>
            </a:pPr>
            <a:r>
              <a:t>Group trip polls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017520" y="448056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4ECDC4"/>
                </a:solidFill>
                <a:latin typeface="Helvetica Neue"/>
              </a:defRPr>
            </a:pPr>
            <a:r>
              <a:t>✓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389120" y="448056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E31937"/>
                </a:solidFill>
                <a:latin typeface="Helvetica Neue"/>
              </a:defRPr>
            </a:pPr>
            <a:r>
              <a:t>✗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760720" y="448056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E31937"/>
                </a:solidFill>
                <a:latin typeface="Helvetica Neue"/>
              </a:defRPr>
            </a:pPr>
            <a:r>
              <a:t>✗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132320" y="448056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E31937"/>
                </a:solidFill>
                <a:latin typeface="Helvetica Neue"/>
              </a:defRPr>
            </a:pPr>
            <a:r>
              <a:t>✗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8503920" y="448056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E31937"/>
                </a:solidFill>
                <a:latin typeface="Helvetica Neue"/>
              </a:defRPr>
            </a:pPr>
            <a:r>
              <a:t>✗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640080" y="4828032"/>
            <a:ext cx="10515600" cy="347472"/>
          </a:xfrm>
          <a:prstGeom prst="roundRect">
            <a:avLst/>
          </a:prstGeom>
          <a:solidFill>
            <a:srgbClr val="14162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TextBox 53"/>
          <p:cNvSpPr txBox="1"/>
          <p:nvPr/>
        </p:nvSpPr>
        <p:spPr>
          <a:xfrm>
            <a:off x="731520" y="4846320"/>
            <a:ext cx="2286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FFFFFF"/>
                </a:solidFill>
                <a:latin typeface="Helvetica Neue"/>
              </a:defRPr>
            </a:pPr>
            <a:r>
              <a:t>PDF itinerary export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017520" y="484632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4ECDC4"/>
                </a:solidFill>
                <a:latin typeface="Helvetica Neue"/>
              </a:defRPr>
            </a:pPr>
            <a:r>
              <a:t>✓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389120" y="484632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E31937"/>
                </a:solidFill>
                <a:latin typeface="Helvetica Neue"/>
              </a:defRPr>
            </a:pPr>
            <a:r>
              <a:t>✗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5760720" y="484632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E31937"/>
                </a:solidFill>
                <a:latin typeface="Helvetica Neue"/>
              </a:defRPr>
            </a:pPr>
            <a:r>
              <a:t>✗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7132320" y="484632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E31937"/>
                </a:solidFill>
                <a:latin typeface="Helvetica Neue"/>
              </a:defRPr>
            </a:pPr>
            <a:r>
              <a:t>✗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8503920" y="484632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E31937"/>
                </a:solidFill>
                <a:latin typeface="Helvetica Neue"/>
              </a:defRPr>
            </a:pPr>
            <a:r>
              <a:t>✗</a:t>
            </a:r>
          </a:p>
        </p:txBody>
      </p:sp>
      <p:sp>
        <p:nvSpPr>
          <p:cNvPr id="60" name="Rounded Rectangle 59"/>
          <p:cNvSpPr/>
          <p:nvPr/>
        </p:nvSpPr>
        <p:spPr>
          <a:xfrm>
            <a:off x="640080" y="5193792"/>
            <a:ext cx="10515600" cy="347472"/>
          </a:xfrm>
          <a:prstGeom prst="roundRect">
            <a:avLst/>
          </a:prstGeom>
          <a:solidFill>
            <a:srgbClr val="0F11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TextBox 60"/>
          <p:cNvSpPr txBox="1"/>
          <p:nvPr/>
        </p:nvSpPr>
        <p:spPr>
          <a:xfrm>
            <a:off x="731520" y="5212080"/>
            <a:ext cx="2286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FFFFFF"/>
                </a:solidFill>
                <a:latin typeface="Helvetica Neue"/>
              </a:defRPr>
            </a:pPr>
            <a:r>
              <a:t>Native iOS app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3017520" y="521208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4ECDC4"/>
                </a:solidFill>
                <a:latin typeface="Helvetica Neue"/>
              </a:defRPr>
            </a:pPr>
            <a:r>
              <a:t>✓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4389120" y="521208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E31937"/>
                </a:solidFill>
                <a:latin typeface="Helvetica Neue"/>
              </a:defRPr>
            </a:pPr>
            <a:r>
              <a:t>✗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5760720" y="521208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4ECDC4"/>
                </a:solidFill>
                <a:latin typeface="Helvetica Neue"/>
              </a:defRPr>
            </a:pPr>
            <a:r>
              <a:t>✓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7132320" y="521208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4ECDC4"/>
                </a:solidFill>
                <a:latin typeface="Helvetica Neue"/>
              </a:defRPr>
            </a:pPr>
            <a:r>
              <a:t>✓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8503920" y="521208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4ECDC4"/>
                </a:solidFill>
                <a:latin typeface="Helvetica Neue"/>
              </a:defRPr>
            </a:pPr>
            <a:r>
              <a:t>✓</a:t>
            </a:r>
          </a:p>
        </p:txBody>
      </p:sp>
      <p:sp>
        <p:nvSpPr>
          <p:cNvPr id="67" name="Rounded Rectangle 66"/>
          <p:cNvSpPr/>
          <p:nvPr/>
        </p:nvSpPr>
        <p:spPr>
          <a:xfrm>
            <a:off x="640080" y="5559552"/>
            <a:ext cx="10515600" cy="347472"/>
          </a:xfrm>
          <a:prstGeom prst="roundRect">
            <a:avLst/>
          </a:prstGeom>
          <a:solidFill>
            <a:srgbClr val="14162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8" name="TextBox 67"/>
          <p:cNvSpPr txBox="1"/>
          <p:nvPr/>
        </p:nvSpPr>
        <p:spPr>
          <a:xfrm>
            <a:off x="731520" y="5577840"/>
            <a:ext cx="2286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FFFFFF"/>
                </a:solidFill>
                <a:latin typeface="Helvetica Neue"/>
              </a:defRPr>
            </a:pPr>
            <a:r>
              <a:t>Offline-first architecture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3017520" y="557784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4ECDC4"/>
                </a:solidFill>
                <a:latin typeface="Helvetica Neue"/>
              </a:defRPr>
            </a:pPr>
            <a:r>
              <a:t>✓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4389120" y="557784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E31937"/>
                </a:solidFill>
                <a:latin typeface="Helvetica Neue"/>
              </a:defRPr>
            </a:pPr>
            <a:r>
              <a:t>✗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5760720" y="557784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E31937"/>
                </a:solidFill>
                <a:latin typeface="Helvetica Neue"/>
              </a:defRPr>
            </a:pPr>
            <a:r>
              <a:t>✗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7132320" y="557784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E31937"/>
                </a:solidFill>
                <a:latin typeface="Helvetica Neue"/>
              </a:defRPr>
            </a:pPr>
            <a:r>
              <a:t>✗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8503920" y="557784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E31937"/>
                </a:solidFill>
                <a:latin typeface="Helvetica Neue"/>
              </a:defRPr>
            </a:pPr>
            <a:r>
              <a:t>✗</a:t>
            </a:r>
          </a:p>
        </p:txBody>
      </p:sp>
      <p:sp>
        <p:nvSpPr>
          <p:cNvPr id="74" name="Rounded Rectangle 73"/>
          <p:cNvSpPr/>
          <p:nvPr/>
        </p:nvSpPr>
        <p:spPr>
          <a:xfrm>
            <a:off x="640080" y="5925312"/>
            <a:ext cx="10515600" cy="347472"/>
          </a:xfrm>
          <a:prstGeom prst="roundRect">
            <a:avLst/>
          </a:prstGeom>
          <a:solidFill>
            <a:srgbClr val="0F11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5" name="TextBox 74"/>
          <p:cNvSpPr txBox="1"/>
          <p:nvPr/>
        </p:nvSpPr>
        <p:spPr>
          <a:xfrm>
            <a:off x="731520" y="5943600"/>
            <a:ext cx="2286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FFFFFF"/>
                </a:solidFill>
                <a:latin typeface="Helvetica Neue"/>
              </a:defRPr>
            </a:pPr>
            <a:r>
              <a:t>EV charging integration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3017520" y="594360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4ECDC4"/>
                </a:solidFill>
                <a:latin typeface="Helvetica Neue"/>
              </a:defRPr>
            </a:pPr>
            <a:r>
              <a:t>✓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4389120" y="594360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E31937"/>
                </a:solidFill>
                <a:latin typeface="Helvetica Neue"/>
              </a:defRPr>
            </a:pPr>
            <a:r>
              <a:t>✗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5760720" y="594360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4ECDC4"/>
                </a:solidFill>
                <a:latin typeface="Helvetica Neue"/>
              </a:defRPr>
            </a:pPr>
            <a:r>
              <a:t>✓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7132320" y="594360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E31937"/>
                </a:solidFill>
                <a:latin typeface="Helvetica Neue"/>
              </a:defRPr>
            </a:pPr>
            <a:r>
              <a:t>✗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8503920" y="594360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E31937"/>
                </a:solidFill>
                <a:latin typeface="Helvetica Neue"/>
              </a:defRPr>
            </a:pPr>
            <a:r>
              <a:t>✗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10515600" y="6309360"/>
            <a:ext cx="1371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666677"/>
                </a:solidFill>
                <a:latin typeface="Helvetica Neue"/>
              </a:defRPr>
            </a:pPr>
            <a:r>
              <a:t>8/12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11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457200"/>
            <a:ext cx="2743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6B35"/>
                </a:solidFill>
                <a:latin typeface="Helvetica Neue"/>
              </a:defRPr>
            </a:pPr>
            <a:r>
              <a:t>GO-TO-MARKET</a:t>
            </a:r>
          </a:p>
        </p:txBody>
      </p:sp>
      <p:sp>
        <p:nvSpPr>
          <p:cNvPr id="3" name="Rectangle 2"/>
          <p:cNvSpPr/>
          <p:nvPr/>
        </p:nvSpPr>
        <p:spPr>
          <a:xfrm>
            <a:off x="731520" y="914400"/>
            <a:ext cx="1371600" cy="38100"/>
          </a:xfrm>
          <a:prstGeom prst="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1188720"/>
            <a:ext cx="10058400" cy="13716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Helvetica Neue"/>
              </a:defRPr>
            </a:pPr>
            <a:r>
              <a:t>Community-first growth with viral loops built in.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286000"/>
            <a:ext cx="3383280" cy="384048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05840" y="2468880"/>
            <a:ext cx="29260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FFFFFF"/>
                </a:solidFill>
                <a:latin typeface="Helvetica Neue"/>
              </a:defRPr>
            </a:pPr>
            <a:r>
              <a:t>Phase 1: Launch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05840" y="2743200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FF6B35"/>
                </a:solidFill>
                <a:latin typeface="Helvetica Neue"/>
              </a:defRPr>
            </a:pPr>
            <a:r>
              <a:t>Q1 2026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5840" y="3200400"/>
            <a:ext cx="283464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•  App Store Optimization for sports + travel keywords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05840" y="3794760"/>
            <a:ext cx="283464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•  Sports subreddit community engagement (r/baseball, r/nba, etc.)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" y="4389120"/>
            <a:ext cx="283464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•  Sports travel blogger partnerships and reviews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05840" y="4983480"/>
            <a:ext cx="283464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•  TikTok/Reels short-form video content (10 ad concepts ready)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480559" y="2286000"/>
            <a:ext cx="3383280" cy="384048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754879" y="2468880"/>
            <a:ext cx="29260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FFFFFF"/>
                </a:solidFill>
                <a:latin typeface="Helvetica Neue"/>
              </a:defRPr>
            </a:pPr>
            <a:r>
              <a:t>Phase 2: Growth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54879" y="2743200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FF6B35"/>
                </a:solidFill>
                <a:latin typeface="Helvetica Neue"/>
              </a:defRPr>
            </a:pPr>
            <a:r>
              <a:t>Q2-Q3 2026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54879" y="3200400"/>
            <a:ext cx="283464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•  Group polls create viral sharing loops (6-char share codes)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754879" y="3794760"/>
            <a:ext cx="283464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•  Social share cards drive organic impressions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754879" y="4389120"/>
            <a:ext cx="283464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•  Stadium bucket list shareable progress generates FOMO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754879" y="4983480"/>
            <a:ext cx="283464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•  Influencer partnerships with sports travel creators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8229600" y="2286000"/>
            <a:ext cx="3383280" cy="384048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8503920" y="2468880"/>
            <a:ext cx="29260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FFFFFF"/>
                </a:solidFill>
                <a:latin typeface="Helvetica Neue"/>
              </a:defRPr>
            </a:pPr>
            <a:r>
              <a:t>Phase 3: Scale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503920" y="2743200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FF6B35"/>
                </a:solidFill>
                <a:latin typeface="Helvetica Neue"/>
              </a:defRPr>
            </a:pPr>
            <a:r>
              <a:t>Q4 2026+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503920" y="3200400"/>
            <a:ext cx="283464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•  Ticket marketplace affiliate partnerships (StubHub, SeatGeek)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503920" y="3794760"/>
            <a:ext cx="283464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•  Hotel/lodging booking partnerships for trip stops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503920" y="4389120"/>
            <a:ext cx="283464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•  Sports media partnerships for embedded trip planning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503920" y="4983480"/>
            <a:ext cx="283464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•  Apple feature candidacy (innovation + native design)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515600" y="6309360"/>
            <a:ext cx="1371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666677"/>
                </a:solidFill>
                <a:latin typeface="Helvetica Neue"/>
              </a:defRPr>
            </a:pPr>
            <a:r>
              <a:t>9/12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